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8" r:id="rId2"/>
    <p:sldId id="279" r:id="rId3"/>
    <p:sldId id="259" r:id="rId4"/>
    <p:sldId id="262" r:id="rId5"/>
    <p:sldId id="264" r:id="rId6"/>
    <p:sldId id="268" r:id="rId7"/>
    <p:sldId id="266" r:id="rId8"/>
    <p:sldId id="267" r:id="rId9"/>
    <p:sldId id="265" r:id="rId10"/>
    <p:sldId id="269" r:id="rId11"/>
    <p:sldId id="270" r:id="rId12"/>
    <p:sldId id="271" r:id="rId13"/>
    <p:sldId id="272" r:id="rId14"/>
    <p:sldId id="273" r:id="rId15"/>
    <p:sldId id="274" r:id="rId16"/>
    <p:sldId id="275" r:id="rId17"/>
    <p:sldId id="276"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38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B385FC-4A6F-43CA-BA75-B20A19AE864B}" type="datetimeFigureOut">
              <a:rPr lang="en-US" smtClean="0"/>
              <a:pPr/>
              <a:t>2/25/2014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262836-23B9-41B5-AE37-9CE98149E3D0}" type="slidenum">
              <a:rPr lang="en-US" smtClean="0"/>
              <a:pPr/>
              <a:t>‹#›</a:t>
            </a:fld>
            <a:endParaRPr lang="en-US"/>
          </a:p>
        </p:txBody>
      </p:sp>
    </p:spTree>
    <p:extLst>
      <p:ext uri="{BB962C8B-B14F-4D97-AF65-F5344CB8AC3E}">
        <p14:creationId xmlns="" xmlns:p14="http://schemas.microsoft.com/office/powerpoint/2010/main" val="2217460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262836-23B9-41B5-AE37-9CE98149E3D0}"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C0AA55-451D-9446-BDC9-ED1A65A99ECF}" type="slidenum">
              <a:rPr lang="en-US" smtClean="0"/>
              <a:pPr/>
              <a:t>3</a:t>
            </a:fld>
            <a:endParaRPr lang="en-US" dirty="0"/>
          </a:p>
        </p:txBody>
      </p:sp>
    </p:spTree>
    <p:extLst>
      <p:ext uri="{BB962C8B-B14F-4D97-AF65-F5344CB8AC3E}">
        <p14:creationId xmlns="" xmlns:p14="http://schemas.microsoft.com/office/powerpoint/2010/main" val="4208698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5B867D-AAF0-5848-B183-7A7190460C87}" type="slidenum">
              <a:rPr lang="en-US" smtClean="0"/>
              <a:pPr/>
              <a:t>10</a:t>
            </a:fld>
            <a:endParaRPr lang="en-US" dirty="0"/>
          </a:p>
        </p:txBody>
      </p:sp>
    </p:spTree>
    <p:extLst>
      <p:ext uri="{BB962C8B-B14F-4D97-AF65-F5344CB8AC3E}">
        <p14:creationId xmlns="" xmlns:p14="http://schemas.microsoft.com/office/powerpoint/2010/main" val="3455697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5B867D-AAF0-5848-B183-7A7190460C87}" type="slidenum">
              <a:rPr lang="en-US" smtClean="0"/>
              <a:pPr/>
              <a:t>11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Include sharing information with family members and residents about good care practices, residents rights. </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Next steps if an ombudsman observes different behavior …. Do you try to speak</a:t>
            </a:r>
            <a:r>
              <a:rPr lang="en-US" baseline="0" dirty="0" smtClean="0"/>
              <a:t> with the resident first? What if the resident can’t communicate? Do you ask to review the chart or ask the staff if there were any changes in meds, or ask for contact info for the family member/legal representative?  What if a resident has always been lethargic and slouched over? How proactive should a LTCO be in trying to determine if they are on inappropriate meds?</a:t>
            </a:r>
          </a:p>
          <a:p>
            <a:endParaRPr lang="en-US" dirty="0"/>
          </a:p>
        </p:txBody>
      </p:sp>
      <p:sp>
        <p:nvSpPr>
          <p:cNvPr id="4" name="Slide Number Placeholder 3"/>
          <p:cNvSpPr>
            <a:spLocks noGrp="1"/>
          </p:cNvSpPr>
          <p:nvPr>
            <p:ph type="sldNum" sz="quarter" idx="10"/>
          </p:nvPr>
        </p:nvSpPr>
        <p:spPr/>
        <p:txBody>
          <a:bodyPr/>
          <a:lstStyle/>
          <a:p>
            <a:fld id="{1F5B867D-AAF0-5848-B183-7A7190460C87}" type="slidenum">
              <a:rPr lang="en-US" smtClean="0"/>
              <a:pPr/>
              <a:t>17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5B867D-AAF0-5848-B183-7A7190460C87}" type="slidenum">
              <a:rPr lang="en-US" smtClean="0"/>
              <a:pPr/>
              <a:t>18</a:t>
            </a:fld>
            <a:endParaRPr lang="en-US"/>
          </a:p>
        </p:txBody>
      </p:sp>
    </p:spTree>
    <p:extLst>
      <p:ext uri="{BB962C8B-B14F-4D97-AF65-F5344CB8AC3E}">
        <p14:creationId xmlns="" xmlns:p14="http://schemas.microsoft.com/office/powerpoint/2010/main" val="3661306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B2516D-771B-4A47-BB34-DEB3A45A82F4}"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75174-4BD6-427D-8FF2-DB2530B4B7B4}" type="slidenum">
              <a:rPr lang="en-US" smtClean="0"/>
              <a:pPr/>
              <a:t>‹#›</a:t>
            </a:fld>
            <a:endParaRPr lang="en-US"/>
          </a:p>
        </p:txBody>
      </p:sp>
    </p:spTree>
    <p:extLst>
      <p:ext uri="{BB962C8B-B14F-4D97-AF65-F5344CB8AC3E}">
        <p14:creationId xmlns="" xmlns:p14="http://schemas.microsoft.com/office/powerpoint/2010/main" val="1724120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B2516D-771B-4A47-BB34-DEB3A45A82F4}"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75174-4BD6-427D-8FF2-DB2530B4B7B4}" type="slidenum">
              <a:rPr lang="en-US" smtClean="0"/>
              <a:pPr/>
              <a:t>‹#›</a:t>
            </a:fld>
            <a:endParaRPr lang="en-US"/>
          </a:p>
        </p:txBody>
      </p:sp>
    </p:spTree>
    <p:extLst>
      <p:ext uri="{BB962C8B-B14F-4D97-AF65-F5344CB8AC3E}">
        <p14:creationId xmlns="" xmlns:p14="http://schemas.microsoft.com/office/powerpoint/2010/main" val="840793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B2516D-771B-4A47-BB34-DEB3A45A82F4}"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75174-4BD6-427D-8FF2-DB2530B4B7B4}" type="slidenum">
              <a:rPr lang="en-US" smtClean="0"/>
              <a:pPr/>
              <a:t>‹#›</a:t>
            </a:fld>
            <a:endParaRPr lang="en-US"/>
          </a:p>
        </p:txBody>
      </p:sp>
    </p:spTree>
    <p:extLst>
      <p:ext uri="{BB962C8B-B14F-4D97-AF65-F5344CB8AC3E}">
        <p14:creationId xmlns="" xmlns:p14="http://schemas.microsoft.com/office/powerpoint/2010/main" val="213696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B2516D-771B-4A47-BB34-DEB3A45A82F4}"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75174-4BD6-427D-8FF2-DB2530B4B7B4}" type="slidenum">
              <a:rPr lang="en-US" smtClean="0"/>
              <a:pPr/>
              <a:t>‹#›</a:t>
            </a:fld>
            <a:endParaRPr lang="en-US"/>
          </a:p>
        </p:txBody>
      </p:sp>
    </p:spTree>
    <p:extLst>
      <p:ext uri="{BB962C8B-B14F-4D97-AF65-F5344CB8AC3E}">
        <p14:creationId xmlns="" xmlns:p14="http://schemas.microsoft.com/office/powerpoint/2010/main" val="1129803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B2516D-771B-4A47-BB34-DEB3A45A82F4}"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75174-4BD6-427D-8FF2-DB2530B4B7B4}" type="slidenum">
              <a:rPr lang="en-US" smtClean="0"/>
              <a:pPr/>
              <a:t>‹#›</a:t>
            </a:fld>
            <a:endParaRPr lang="en-US"/>
          </a:p>
        </p:txBody>
      </p:sp>
    </p:spTree>
    <p:extLst>
      <p:ext uri="{BB962C8B-B14F-4D97-AF65-F5344CB8AC3E}">
        <p14:creationId xmlns="" xmlns:p14="http://schemas.microsoft.com/office/powerpoint/2010/main" val="2582214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B2516D-771B-4A47-BB34-DEB3A45A82F4}" type="datetimeFigureOut">
              <a:rPr lang="en-US" smtClean="0"/>
              <a:pPr/>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75174-4BD6-427D-8FF2-DB2530B4B7B4}" type="slidenum">
              <a:rPr lang="en-US" smtClean="0"/>
              <a:pPr/>
              <a:t>‹#›</a:t>
            </a:fld>
            <a:endParaRPr lang="en-US"/>
          </a:p>
        </p:txBody>
      </p:sp>
    </p:spTree>
    <p:extLst>
      <p:ext uri="{BB962C8B-B14F-4D97-AF65-F5344CB8AC3E}">
        <p14:creationId xmlns="" xmlns:p14="http://schemas.microsoft.com/office/powerpoint/2010/main" val="1845010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B2516D-771B-4A47-BB34-DEB3A45A82F4}" type="datetimeFigureOut">
              <a:rPr lang="en-US" smtClean="0"/>
              <a:pPr/>
              <a:t>2/25/2014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875174-4BD6-427D-8FF2-DB2530B4B7B4}" type="slidenum">
              <a:rPr lang="en-US" smtClean="0"/>
              <a:pPr/>
              <a:t>‹#›</a:t>
            </a:fld>
            <a:endParaRPr lang="en-US"/>
          </a:p>
        </p:txBody>
      </p:sp>
    </p:spTree>
    <p:extLst>
      <p:ext uri="{BB962C8B-B14F-4D97-AF65-F5344CB8AC3E}">
        <p14:creationId xmlns="" xmlns:p14="http://schemas.microsoft.com/office/powerpoint/2010/main" val="804400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B2516D-771B-4A47-BB34-DEB3A45A82F4}" type="datetimeFigureOut">
              <a:rPr lang="en-US" smtClean="0"/>
              <a:pPr/>
              <a:t>2/25/2014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875174-4BD6-427D-8FF2-DB2530B4B7B4}" type="slidenum">
              <a:rPr lang="en-US" smtClean="0"/>
              <a:pPr/>
              <a:t>‹#›</a:t>
            </a:fld>
            <a:endParaRPr lang="en-US"/>
          </a:p>
        </p:txBody>
      </p:sp>
    </p:spTree>
    <p:extLst>
      <p:ext uri="{BB962C8B-B14F-4D97-AF65-F5344CB8AC3E}">
        <p14:creationId xmlns="" xmlns:p14="http://schemas.microsoft.com/office/powerpoint/2010/main" val="1333651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B2516D-771B-4A47-BB34-DEB3A45A82F4}" type="datetimeFigureOut">
              <a:rPr lang="en-US" smtClean="0"/>
              <a:pPr/>
              <a:t>2/25/2014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875174-4BD6-427D-8FF2-DB2530B4B7B4}" type="slidenum">
              <a:rPr lang="en-US" smtClean="0"/>
              <a:pPr/>
              <a:t>‹#›</a:t>
            </a:fld>
            <a:endParaRPr lang="en-US"/>
          </a:p>
        </p:txBody>
      </p:sp>
    </p:spTree>
    <p:extLst>
      <p:ext uri="{BB962C8B-B14F-4D97-AF65-F5344CB8AC3E}">
        <p14:creationId xmlns="" xmlns:p14="http://schemas.microsoft.com/office/powerpoint/2010/main" val="3352217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B2516D-771B-4A47-BB34-DEB3A45A82F4}" type="datetimeFigureOut">
              <a:rPr lang="en-US" smtClean="0"/>
              <a:pPr/>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75174-4BD6-427D-8FF2-DB2530B4B7B4}" type="slidenum">
              <a:rPr lang="en-US" smtClean="0"/>
              <a:pPr/>
              <a:t>‹#›</a:t>
            </a:fld>
            <a:endParaRPr lang="en-US"/>
          </a:p>
        </p:txBody>
      </p:sp>
    </p:spTree>
    <p:extLst>
      <p:ext uri="{BB962C8B-B14F-4D97-AF65-F5344CB8AC3E}">
        <p14:creationId xmlns="" xmlns:p14="http://schemas.microsoft.com/office/powerpoint/2010/main" val="1316274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B2516D-771B-4A47-BB34-DEB3A45A82F4}" type="datetimeFigureOut">
              <a:rPr lang="en-US" smtClean="0"/>
              <a:pPr/>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75174-4BD6-427D-8FF2-DB2530B4B7B4}" type="slidenum">
              <a:rPr lang="en-US" smtClean="0"/>
              <a:pPr/>
              <a:t>‹#›</a:t>
            </a:fld>
            <a:endParaRPr lang="en-US"/>
          </a:p>
        </p:txBody>
      </p:sp>
    </p:spTree>
    <p:extLst>
      <p:ext uri="{BB962C8B-B14F-4D97-AF65-F5344CB8AC3E}">
        <p14:creationId xmlns="" xmlns:p14="http://schemas.microsoft.com/office/powerpoint/2010/main" val="1411583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B2516D-771B-4A47-BB34-DEB3A45A82F4}" type="datetimeFigureOut">
              <a:rPr lang="en-US" smtClean="0"/>
              <a:pPr/>
              <a:t>2/25/2014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75174-4BD6-427D-8FF2-DB2530B4B7B4}" type="slidenum">
              <a:rPr lang="en-US" smtClean="0"/>
              <a:pPr/>
              <a:t>‹#›</a:t>
            </a:fld>
            <a:endParaRPr lang="en-US"/>
          </a:p>
        </p:txBody>
      </p:sp>
    </p:spTree>
    <p:extLst>
      <p:ext uri="{BB962C8B-B14F-4D97-AF65-F5344CB8AC3E}">
        <p14:creationId xmlns="" xmlns:p14="http://schemas.microsoft.com/office/powerpoint/2010/main" val="1583948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hqualitycampaign.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www.ltcombudsman.org" TargetMode="External"/><Relationship Id="rId4" Type="http://schemas.openxmlformats.org/officeDocument/2006/relationships/hyperlink" Target="http://www.cdc.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nhqualitycampaign.org/star_index.aspx?controls=infectionsexploregoal"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hqualitycampaign.org/files/AE_Factsheet_InfectionsConsumer.pdf"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Advancing Excellence</a:t>
            </a:r>
            <a:endParaRPr lang="en-US" b="1" dirty="0"/>
          </a:p>
        </p:txBody>
      </p:sp>
      <p:sp>
        <p:nvSpPr>
          <p:cNvPr id="3" name="Content Placeholder 2"/>
          <p:cNvSpPr>
            <a:spLocks noGrp="1"/>
          </p:cNvSpPr>
          <p:nvPr>
            <p:ph idx="1"/>
          </p:nvPr>
        </p:nvSpPr>
        <p:spPr>
          <a:xfrm>
            <a:off x="457200" y="1143000"/>
            <a:ext cx="8229600" cy="5181600"/>
          </a:xfrm>
        </p:spPr>
        <p:txBody>
          <a:bodyPr/>
          <a:lstStyle/>
          <a:p>
            <a:pPr algn="ctr">
              <a:buNone/>
            </a:pPr>
            <a:r>
              <a:rPr lang="en-US" dirty="0" smtClean="0"/>
              <a:t>Tools for the Ombudsman Toolkit</a:t>
            </a:r>
          </a:p>
          <a:p>
            <a:pPr>
              <a:buNone/>
            </a:pPr>
            <a:endParaRPr lang="en-US" sz="2000" dirty="0" smtClean="0"/>
          </a:p>
          <a:p>
            <a:pPr algn="ctr">
              <a:buNone/>
            </a:pPr>
            <a:r>
              <a:rPr lang="en-US" sz="4400" dirty="0" smtClean="0"/>
              <a:t>Infections</a:t>
            </a:r>
          </a:p>
          <a:p>
            <a:pPr algn="ctr">
              <a:buNone/>
            </a:pPr>
            <a:endParaRPr lang="en-US" dirty="0" smtClean="0"/>
          </a:p>
          <a:p>
            <a:pPr algn="ctr">
              <a:buNone/>
            </a:pPr>
            <a:r>
              <a:rPr lang="en-US" sz="4400" b="1" dirty="0" smtClean="0"/>
              <a:t>We will begin in a few minutes.</a:t>
            </a:r>
          </a:p>
          <a:p>
            <a:pPr algn="ctr">
              <a:buNone/>
            </a:pPr>
            <a:r>
              <a:rPr lang="en-US" sz="3600" dirty="0" smtClean="0"/>
              <a:t>During the presentation, if you have questions, please type them in the box on the right of your screen.</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25217"/>
            <a:ext cx="7772400" cy="2042260"/>
          </a:xfrm>
        </p:spPr>
        <p:txBody>
          <a:bodyPr>
            <a:normAutofit/>
          </a:bodyPr>
          <a:lstStyle/>
          <a:p>
            <a:r>
              <a:rPr lang="en-US" sz="3000" dirty="0" smtClean="0"/>
              <a:t>Infection prevention for </a:t>
            </a:r>
            <a:br>
              <a:rPr lang="en-US" sz="3000" dirty="0" smtClean="0"/>
            </a:br>
            <a:r>
              <a:rPr lang="en-US" sz="3000" dirty="0" smtClean="0"/>
              <a:t>long-term care ombudsmen</a:t>
            </a:r>
            <a:endParaRPr lang="en-US" sz="3000" dirty="0"/>
          </a:p>
        </p:txBody>
      </p:sp>
      <p:sp>
        <p:nvSpPr>
          <p:cNvPr id="3" name="Subtitle 2"/>
          <p:cNvSpPr>
            <a:spLocks noGrp="1"/>
          </p:cNvSpPr>
          <p:nvPr>
            <p:ph type="subTitle" idx="1"/>
          </p:nvPr>
        </p:nvSpPr>
        <p:spPr>
          <a:xfrm>
            <a:off x="1105115" y="3896139"/>
            <a:ext cx="6812125" cy="2438218"/>
          </a:xfrm>
        </p:spPr>
        <p:txBody>
          <a:bodyPr>
            <a:normAutofit/>
          </a:bodyPr>
          <a:lstStyle/>
          <a:p>
            <a:r>
              <a:rPr lang="en-US" sz="2000" dirty="0" smtClean="0"/>
              <a:t>Lori Smetanka, J.D.</a:t>
            </a:r>
          </a:p>
          <a:p>
            <a:r>
              <a:rPr lang="en-US" sz="2000" dirty="0" smtClean="0"/>
              <a:t>Director</a:t>
            </a:r>
          </a:p>
          <a:p>
            <a:endParaRPr lang="en-US" sz="2000" dirty="0" smtClean="0"/>
          </a:p>
          <a:p>
            <a:r>
              <a:rPr lang="en-US" sz="2000" dirty="0" smtClean="0"/>
              <a:t>Advancing Excellence Ombudsman Webinar Series</a:t>
            </a:r>
          </a:p>
          <a:p>
            <a:r>
              <a:rPr lang="en-US" sz="2000" dirty="0" smtClean="0"/>
              <a:t>February 25, 2014</a:t>
            </a:r>
            <a:endParaRPr lang="en-US" sz="2000" dirty="0"/>
          </a:p>
        </p:txBody>
      </p:sp>
      <p:pic>
        <p:nvPicPr>
          <p:cNvPr id="1026" name="Picture 2" descr="C:\Users\LSmetanka\Documents\My Box Files\NORC(swells@theconsumervoice.org)\Graphics\Logo\NORClogo.jpg"/>
          <p:cNvPicPr>
            <a:picLocks noChangeAspect="1" noChangeArrowheads="1"/>
          </p:cNvPicPr>
          <p:nvPr/>
        </p:nvPicPr>
        <p:blipFill>
          <a:blip r:embed="rId3" cstate="print"/>
          <a:srcRect/>
          <a:stretch>
            <a:fillRect/>
          </a:stretch>
        </p:blipFill>
        <p:spPr bwMode="auto">
          <a:xfrm>
            <a:off x="2213113" y="503582"/>
            <a:ext cx="5088835" cy="821635"/>
          </a:xfrm>
          <a:prstGeom prst="rect">
            <a:avLst/>
          </a:prstGeom>
          <a:noFill/>
        </p:spPr>
      </p:pic>
    </p:spTree>
    <p:extLst>
      <p:ext uri="{BB962C8B-B14F-4D97-AF65-F5344CB8AC3E}">
        <p14:creationId xmlns="" xmlns:p14="http://schemas.microsoft.com/office/powerpoint/2010/main" val="31445900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417"/>
            <a:ext cx="8229600" cy="1005546"/>
          </a:xfrm>
        </p:spPr>
        <p:txBody>
          <a:bodyPr>
            <a:normAutofit/>
          </a:bodyPr>
          <a:lstStyle/>
          <a:p>
            <a:pPr algn="ctr"/>
            <a:r>
              <a:rPr lang="en-US" dirty="0" smtClean="0"/>
              <a:t>Challenge for Facilities</a:t>
            </a:r>
          </a:p>
        </p:txBody>
      </p:sp>
      <p:pic>
        <p:nvPicPr>
          <p:cNvPr id="3075" name="Picture 3" descr="C:\Users\LSmetanka\Documents\My Box Files\NORC(swells@theconsumervoice.org)\Graphics\Logo\NORClogo.jpg"/>
          <p:cNvPicPr>
            <a:picLocks noChangeAspect="1" noChangeArrowheads="1"/>
          </p:cNvPicPr>
          <p:nvPr/>
        </p:nvPicPr>
        <p:blipFill>
          <a:blip r:embed="rId3" cstate="print"/>
          <a:srcRect/>
          <a:stretch>
            <a:fillRect/>
          </a:stretch>
        </p:blipFill>
        <p:spPr bwMode="auto">
          <a:xfrm>
            <a:off x="6665842" y="6298337"/>
            <a:ext cx="2213114" cy="357326"/>
          </a:xfrm>
          <a:prstGeom prst="rect">
            <a:avLst/>
          </a:prstGeom>
          <a:noFill/>
        </p:spPr>
      </p:pic>
      <p:sp>
        <p:nvSpPr>
          <p:cNvPr id="5" name="Title 1"/>
          <p:cNvSpPr txBox="1">
            <a:spLocks/>
          </p:cNvSpPr>
          <p:nvPr/>
        </p:nvSpPr>
        <p:spPr>
          <a:xfrm>
            <a:off x="609600" y="2522686"/>
            <a:ext cx="8229600" cy="2604521"/>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sz="3200" b="1" dirty="0" smtClean="0"/>
              <a:t>Infection Control/Health Protection</a:t>
            </a:r>
          </a:p>
          <a:p>
            <a:pPr algn="ctr"/>
            <a:r>
              <a:rPr lang="en-US" sz="3200" b="1" dirty="0"/>
              <a:t>w</a:t>
            </a:r>
            <a:r>
              <a:rPr lang="en-US" sz="3200" b="1" smtClean="0"/>
              <a:t>hile </a:t>
            </a:r>
            <a:r>
              <a:rPr lang="en-US" sz="3200" b="1" dirty="0" smtClean="0"/>
              <a:t>maintaining</a:t>
            </a:r>
          </a:p>
          <a:p>
            <a:pPr algn="ctr"/>
            <a:r>
              <a:rPr lang="en-US" sz="3200" b="1" dirty="0" smtClean="0"/>
              <a:t>Resident’s Rights and Dignity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F241 483.15(a) Dignity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No signs should be posted in the residents’ rooms or in staff work areas that are able to be seen by other residents and/or visitors that include confidential clinical or personal information. </a:t>
            </a:r>
          </a:p>
          <a:p>
            <a:pPr marL="0" indent="0">
              <a:buNone/>
            </a:pPr>
            <a:endParaRPr lang="en-US" dirty="0"/>
          </a:p>
          <a:p>
            <a:pPr marL="0" indent="0">
              <a:buNone/>
            </a:pPr>
            <a:r>
              <a:rPr lang="en-US" dirty="0" smtClean="0"/>
              <a:t>This restriction does not include the CDC isolation precaution transmission-based signage for reasons of public health protection, </a:t>
            </a:r>
            <a:r>
              <a:rPr lang="en-US" i="1" dirty="0" smtClean="0">
                <a:solidFill>
                  <a:srgbClr val="0000FF"/>
                </a:solidFill>
              </a:rPr>
              <a:t>as long as the sign does not reveal the type of infection</a:t>
            </a:r>
            <a:r>
              <a:rPr lang="en-US" dirty="0" smtClean="0"/>
              <a:t>.</a:t>
            </a:r>
          </a:p>
          <a:p>
            <a:pPr marL="0" indent="0">
              <a:buNone/>
            </a:pPr>
            <a:endParaRPr lang="en-US" dirty="0"/>
          </a:p>
          <a:p>
            <a:pPr marL="0" indent="0">
              <a:buNone/>
            </a:pPr>
            <a:r>
              <a:rPr lang="en-US" sz="2000" i="1" dirty="0" smtClean="0"/>
              <a:t>Pg.71</a:t>
            </a:r>
            <a:endParaRPr lang="en-US" sz="2000" i="1" dirty="0"/>
          </a:p>
        </p:txBody>
      </p:sp>
      <p:pic>
        <p:nvPicPr>
          <p:cNvPr id="4" name="Picture 3" descr="C:\Users\LSmetanka\Documents\My Box Files\NORC(swells@theconsumervoice.org)\Graphics\Logo\NORClogo.jpg"/>
          <p:cNvPicPr>
            <a:picLocks noChangeAspect="1" noChangeArrowheads="1"/>
          </p:cNvPicPr>
          <p:nvPr/>
        </p:nvPicPr>
        <p:blipFill>
          <a:blip r:embed="rId2" cstate="print"/>
          <a:srcRect/>
          <a:stretch>
            <a:fillRect/>
          </a:stretch>
        </p:blipFill>
        <p:spPr bwMode="auto">
          <a:xfrm>
            <a:off x="6665842" y="6298337"/>
            <a:ext cx="2213114" cy="357326"/>
          </a:xfrm>
          <a:prstGeom prst="rect">
            <a:avLst/>
          </a:prstGeom>
          <a:noFill/>
        </p:spPr>
      </p:pic>
    </p:spTree>
    <p:extLst>
      <p:ext uri="{BB962C8B-B14F-4D97-AF65-F5344CB8AC3E}">
        <p14:creationId xmlns="" xmlns:p14="http://schemas.microsoft.com/office/powerpoint/2010/main" val="807344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F441 483.65 Infection Control</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a:p>
          <a:p>
            <a:pPr marL="0" indent="0">
              <a:buNone/>
            </a:pPr>
            <a:r>
              <a:rPr lang="en-US" dirty="0" smtClean="0"/>
              <a:t>“Because of the negative potential impact that a resident may experience as a result of the implementation of special precautions, the facility is challenged to </a:t>
            </a:r>
            <a:r>
              <a:rPr lang="en-US" i="1" dirty="0" smtClean="0">
                <a:solidFill>
                  <a:srgbClr val="0000FF"/>
                </a:solidFill>
              </a:rPr>
              <a:t>promote the individual resident’s rights and well-being while trying to prevent and control the spread of infections</a:t>
            </a:r>
            <a:r>
              <a:rPr lang="en-US" dirty="0" smtClean="0"/>
              <a:t>.”</a:t>
            </a:r>
          </a:p>
          <a:p>
            <a:pPr marL="0" indent="0">
              <a:buNone/>
            </a:pPr>
            <a:endParaRPr lang="en-US" dirty="0" smtClean="0"/>
          </a:p>
          <a:p>
            <a:pPr marL="0" indent="0">
              <a:buNone/>
            </a:pPr>
            <a:endParaRPr lang="en-US" dirty="0"/>
          </a:p>
          <a:p>
            <a:pPr marL="0" indent="0">
              <a:buNone/>
            </a:pPr>
            <a:r>
              <a:rPr lang="en-US" sz="1800" i="1" dirty="0" smtClean="0"/>
              <a:t>Interpretive Guidelines, pg. 564</a:t>
            </a:r>
            <a:endParaRPr lang="en-US" sz="1800" i="1" dirty="0"/>
          </a:p>
        </p:txBody>
      </p:sp>
      <p:pic>
        <p:nvPicPr>
          <p:cNvPr id="4" name="Picture 3" descr="C:\Users\LSmetanka\Documents\My Box Files\NORC(swells@theconsumervoice.org)\Graphics\Logo\NORClogo.jpg"/>
          <p:cNvPicPr>
            <a:picLocks noChangeAspect="1" noChangeArrowheads="1"/>
          </p:cNvPicPr>
          <p:nvPr/>
        </p:nvPicPr>
        <p:blipFill>
          <a:blip r:embed="rId2" cstate="print"/>
          <a:srcRect/>
          <a:stretch>
            <a:fillRect/>
          </a:stretch>
        </p:blipFill>
        <p:spPr bwMode="auto">
          <a:xfrm>
            <a:off x="6665842" y="6298337"/>
            <a:ext cx="2213114" cy="357326"/>
          </a:xfrm>
          <a:prstGeom prst="rect">
            <a:avLst/>
          </a:prstGeom>
          <a:noFill/>
        </p:spPr>
      </p:pic>
    </p:spTree>
    <p:extLst>
      <p:ext uri="{BB962C8B-B14F-4D97-AF65-F5344CB8AC3E}">
        <p14:creationId xmlns="" xmlns:p14="http://schemas.microsoft.com/office/powerpoint/2010/main" val="1159636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F441 483.65 Infection Control</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endParaRPr lang="en-US" dirty="0" smtClean="0"/>
          </a:p>
          <a:p>
            <a:pPr marL="0" indent="0">
              <a:buNone/>
            </a:pPr>
            <a:r>
              <a:rPr lang="en-US" dirty="0" smtClean="0"/>
              <a:t>“Transmission-based precautions are maintained for as long as necessary to prevent the transmission of infection.  It is appropriate to use the </a:t>
            </a:r>
            <a:r>
              <a:rPr lang="en-US" i="1" dirty="0" smtClean="0">
                <a:solidFill>
                  <a:srgbClr val="0000FF"/>
                </a:solidFill>
              </a:rPr>
              <a:t>least restrictive approach possible</a:t>
            </a:r>
            <a:r>
              <a:rPr lang="en-US" dirty="0" smtClean="0"/>
              <a:t> that adequately protects the resident and others.  Maintaining isolation longer than necessary may adversely affect psychosocial well-being.  The facility should document in the medical record the rationale for the selected transmission-based precautions.”</a:t>
            </a:r>
          </a:p>
          <a:p>
            <a:pPr marL="0" indent="0">
              <a:buNone/>
            </a:pPr>
            <a:endParaRPr lang="en-US" dirty="0"/>
          </a:p>
          <a:p>
            <a:pPr marL="0" indent="0">
              <a:buNone/>
            </a:pPr>
            <a:r>
              <a:rPr lang="en-US" sz="1800" i="1" dirty="0" smtClean="0"/>
              <a:t>Interpretive Guidelines, p.576</a:t>
            </a:r>
            <a:endParaRPr lang="en-US" sz="1800" i="1" dirty="0"/>
          </a:p>
        </p:txBody>
      </p:sp>
      <p:pic>
        <p:nvPicPr>
          <p:cNvPr id="4" name="Picture 3" descr="C:\Users\LSmetanka\Documents\My Box Files\NORC(swells@theconsumervoice.org)\Graphics\Logo\NORClogo.jpg"/>
          <p:cNvPicPr>
            <a:picLocks noChangeAspect="1" noChangeArrowheads="1"/>
          </p:cNvPicPr>
          <p:nvPr/>
        </p:nvPicPr>
        <p:blipFill>
          <a:blip r:embed="rId2" cstate="print"/>
          <a:srcRect/>
          <a:stretch>
            <a:fillRect/>
          </a:stretch>
        </p:blipFill>
        <p:spPr bwMode="auto">
          <a:xfrm>
            <a:off x="6665842" y="6298337"/>
            <a:ext cx="2213114" cy="357326"/>
          </a:xfrm>
          <a:prstGeom prst="rect">
            <a:avLst/>
          </a:prstGeom>
          <a:noFill/>
        </p:spPr>
      </p:pic>
    </p:spTree>
    <p:extLst>
      <p:ext uri="{BB962C8B-B14F-4D97-AF65-F5344CB8AC3E}">
        <p14:creationId xmlns="" xmlns:p14="http://schemas.microsoft.com/office/powerpoint/2010/main" val="3913575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F441 483.65 Infection Control</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u="sng" dirty="0" smtClean="0"/>
              <a:t>Interviews</a:t>
            </a:r>
            <a:r>
              <a:rPr lang="en-US" dirty="0" smtClean="0"/>
              <a:t>:</a:t>
            </a:r>
          </a:p>
          <a:p>
            <a:pPr marL="0" indent="0">
              <a:buNone/>
            </a:pPr>
            <a:r>
              <a:rPr lang="en-US" dirty="0"/>
              <a:t>I</a:t>
            </a:r>
            <a:r>
              <a:rPr lang="en-US" dirty="0" smtClean="0"/>
              <a:t>nterview the resident, family, or responsible party to identify whether they </a:t>
            </a:r>
            <a:r>
              <a:rPr lang="en-US" i="1" dirty="0" smtClean="0">
                <a:solidFill>
                  <a:srgbClr val="0000FF"/>
                </a:solidFill>
              </a:rPr>
              <a:t>have received education and information </a:t>
            </a:r>
            <a:r>
              <a:rPr lang="en-US" dirty="0" smtClean="0"/>
              <a:t>about infection control practices, such as appropriate hand hygiene and any special precautions applicable to the resident.</a:t>
            </a:r>
          </a:p>
          <a:p>
            <a:pPr marL="0" indent="0">
              <a:buNone/>
            </a:pPr>
            <a:endParaRPr lang="en-US" dirty="0"/>
          </a:p>
          <a:p>
            <a:pPr marL="0" indent="0">
              <a:buNone/>
            </a:pPr>
            <a:r>
              <a:rPr lang="en-US" u="sng" dirty="0" smtClean="0"/>
              <a:t>Record Review</a:t>
            </a:r>
            <a:r>
              <a:rPr lang="en-US" dirty="0" smtClean="0"/>
              <a:t>: </a:t>
            </a:r>
          </a:p>
          <a:p>
            <a:r>
              <a:rPr lang="en-US" dirty="0" smtClean="0"/>
              <a:t>Whether the resident’s record included an evaluation of factors that may increase risk of infection and, if an infection is present, whether the record reflects the identification of the infection, potential causes, and contributing factors; and</a:t>
            </a:r>
          </a:p>
          <a:p>
            <a:r>
              <a:rPr lang="en-US" dirty="0" smtClean="0"/>
              <a:t>Whether the resident’s plan of care identifies interventions to prevent the transmission of infection</a:t>
            </a:r>
          </a:p>
          <a:p>
            <a:endParaRPr lang="en-US" dirty="0"/>
          </a:p>
          <a:p>
            <a:pPr marL="0" indent="0">
              <a:buNone/>
            </a:pPr>
            <a:r>
              <a:rPr lang="en-US" sz="1900" i="1" dirty="0" smtClean="0"/>
              <a:t>Interpretive Guidelines, pg.589</a:t>
            </a:r>
            <a:endParaRPr lang="en-US" sz="1900" i="1" dirty="0"/>
          </a:p>
        </p:txBody>
      </p:sp>
      <p:pic>
        <p:nvPicPr>
          <p:cNvPr id="4" name="Picture 3" descr="C:\Users\LSmetanka\Documents\My Box Files\NORC(swells@theconsumervoice.org)\Graphics\Logo\NORClogo.jpg"/>
          <p:cNvPicPr>
            <a:picLocks noChangeAspect="1" noChangeArrowheads="1"/>
          </p:cNvPicPr>
          <p:nvPr/>
        </p:nvPicPr>
        <p:blipFill>
          <a:blip r:embed="rId2" cstate="print"/>
          <a:srcRect/>
          <a:stretch>
            <a:fillRect/>
          </a:stretch>
        </p:blipFill>
        <p:spPr bwMode="auto">
          <a:xfrm>
            <a:off x="6665842" y="6298337"/>
            <a:ext cx="2213114" cy="357326"/>
          </a:xfrm>
          <a:prstGeom prst="rect">
            <a:avLst/>
          </a:prstGeom>
          <a:noFill/>
        </p:spPr>
      </p:pic>
    </p:spTree>
    <p:extLst>
      <p:ext uri="{BB962C8B-B14F-4D97-AF65-F5344CB8AC3E}">
        <p14:creationId xmlns="" xmlns:p14="http://schemas.microsoft.com/office/powerpoint/2010/main" val="2540487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36763"/>
          </a:xfrm>
        </p:spPr>
        <p:txBody>
          <a:bodyPr>
            <a:normAutofit/>
          </a:bodyPr>
          <a:lstStyle/>
          <a:p>
            <a:r>
              <a:rPr lang="en-US" sz="3200" dirty="0" smtClean="0"/>
              <a:t>Other F-Tags to be Considered</a:t>
            </a:r>
            <a:endParaRPr lang="en-US" sz="3200" dirty="0"/>
          </a:p>
        </p:txBody>
      </p:sp>
      <p:sp>
        <p:nvSpPr>
          <p:cNvPr id="3" name="Content Placeholder 2"/>
          <p:cNvSpPr>
            <a:spLocks noGrp="1"/>
          </p:cNvSpPr>
          <p:nvPr>
            <p:ph idx="1"/>
          </p:nvPr>
        </p:nvSpPr>
        <p:spPr>
          <a:xfrm>
            <a:off x="457200" y="1393651"/>
            <a:ext cx="8229600" cy="5083349"/>
          </a:xfrm>
        </p:spPr>
        <p:txBody>
          <a:bodyPr>
            <a:normAutofit fontScale="77500" lnSpcReduction="20000"/>
          </a:bodyPr>
          <a:lstStyle/>
          <a:p>
            <a:r>
              <a:rPr lang="en-US" dirty="0" smtClean="0"/>
              <a:t>F272 Comprehensive Assessments:</a:t>
            </a:r>
          </a:p>
          <a:p>
            <a:pPr lvl="1"/>
            <a:r>
              <a:rPr lang="en-US" dirty="0" smtClean="0"/>
              <a:t>Determine whether the facility comprehensively assessed the resident’s physical, mental, and psychosocial needs to identify the risks and/or to determine underlying causes of the resident’s condition and the impact on the resident’s function, mood, and cognition</a:t>
            </a:r>
          </a:p>
          <a:p>
            <a:r>
              <a:rPr lang="en-US" dirty="0" smtClean="0"/>
              <a:t>F279 Comprehensive Care Plan:</a:t>
            </a:r>
          </a:p>
          <a:p>
            <a:pPr lvl="1"/>
            <a:r>
              <a:rPr lang="en-US" dirty="0" smtClean="0"/>
              <a:t>Determine if the facility developed a care plan consistent with the resident’s specific infection status, risks, needs, behaviors, and current standards of practice</a:t>
            </a:r>
          </a:p>
          <a:p>
            <a:r>
              <a:rPr lang="en-US" dirty="0" smtClean="0"/>
              <a:t>F280 Comprehensive Care Plan Revision:</a:t>
            </a:r>
          </a:p>
          <a:p>
            <a:pPr lvl="1"/>
            <a:r>
              <a:rPr lang="en-US" dirty="0" smtClean="0"/>
              <a:t>Determine whether staff reassessed the effectiveness of the interventions and reviewed and revised the plan of care (with input from the resident or representative, to the extent possible), if necessary to meet the needs of the resident</a:t>
            </a:r>
          </a:p>
          <a:p>
            <a:pPr marL="274320" lvl="1" indent="0">
              <a:buNone/>
            </a:pPr>
            <a:endParaRPr lang="en-US" sz="1300" dirty="0"/>
          </a:p>
          <a:p>
            <a:pPr marL="274320" lvl="1" indent="0">
              <a:buNone/>
            </a:pPr>
            <a:r>
              <a:rPr lang="en-US" sz="1500" i="1" dirty="0" smtClean="0"/>
              <a:t>Interpretive Guidelines, pg.593</a:t>
            </a:r>
          </a:p>
        </p:txBody>
      </p:sp>
      <p:pic>
        <p:nvPicPr>
          <p:cNvPr id="5" name="Picture 4" descr="C:\Users\LSmetanka\Documents\My Box Files\NORC(swells@theconsumervoice.org)\Graphics\Logo\NORClogo.jpg"/>
          <p:cNvPicPr>
            <a:picLocks noChangeAspect="1" noChangeArrowheads="1"/>
          </p:cNvPicPr>
          <p:nvPr/>
        </p:nvPicPr>
        <p:blipFill>
          <a:blip r:embed="rId2" cstate="print"/>
          <a:srcRect/>
          <a:stretch>
            <a:fillRect/>
          </a:stretch>
        </p:blipFill>
        <p:spPr bwMode="auto">
          <a:xfrm>
            <a:off x="6665842" y="6298337"/>
            <a:ext cx="2213114" cy="357326"/>
          </a:xfrm>
          <a:prstGeom prst="rect">
            <a:avLst/>
          </a:prstGeom>
          <a:noFill/>
        </p:spPr>
      </p:pic>
    </p:spTree>
    <p:extLst>
      <p:ext uri="{BB962C8B-B14F-4D97-AF65-F5344CB8AC3E}">
        <p14:creationId xmlns="" xmlns:p14="http://schemas.microsoft.com/office/powerpoint/2010/main" val="531370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Ombudsman Tips/Strategies</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smtClean="0"/>
          </a:p>
          <a:p>
            <a:r>
              <a:rPr lang="en-US" dirty="0" smtClean="0"/>
              <a:t>Talk with Residents/Families – what are their concerns, inform them of their rights</a:t>
            </a:r>
          </a:p>
          <a:p>
            <a:endParaRPr lang="en-US" dirty="0"/>
          </a:p>
          <a:p>
            <a:r>
              <a:rPr lang="en-US" dirty="0" smtClean="0"/>
              <a:t>Talk with Facility Staff – are they using the least restrictive means possible to prevent/eliminate infection? How will they respond to any negative impact of infection prevention tactics on the resident’s mental, psychosocial well-being?  </a:t>
            </a:r>
          </a:p>
          <a:p>
            <a:pPr marL="0" indent="0">
              <a:buNone/>
            </a:pPr>
            <a:endParaRPr lang="en-US" dirty="0" smtClean="0"/>
          </a:p>
          <a:p>
            <a:r>
              <a:rPr lang="en-US" dirty="0" smtClean="0"/>
              <a:t>Be observant – are staff engaging in proper infection prevention techniques? Do they have the necessary resources, equipment? </a:t>
            </a:r>
          </a:p>
          <a:p>
            <a:pPr marL="0" indent="0">
              <a:buNone/>
            </a:pPr>
            <a:endParaRPr lang="en-US" dirty="0"/>
          </a:p>
          <a:p>
            <a:r>
              <a:rPr lang="en-US" dirty="0" smtClean="0"/>
              <a:t>Encourage/ask for a care planning meeting, if necessary, to address any negative impact on the resident’s well-being; whether adjustments need to be made in the infection interventions</a:t>
            </a:r>
          </a:p>
          <a:p>
            <a:pPr marL="0" indent="0">
              <a:buNone/>
            </a:pPr>
            <a:endParaRPr lang="en-US" dirty="0" smtClean="0"/>
          </a:p>
          <a:p>
            <a:r>
              <a:rPr lang="en-US" dirty="0" smtClean="0"/>
              <a:t>Use the Interpretive Guidelines to inform yourself and the facility</a:t>
            </a:r>
          </a:p>
          <a:p>
            <a:endParaRPr lang="en-US" dirty="0" smtClean="0"/>
          </a:p>
          <a:p>
            <a:r>
              <a:rPr lang="en-US" dirty="0" smtClean="0"/>
              <a:t>Share information, resources with residents, families, staff</a:t>
            </a:r>
          </a:p>
        </p:txBody>
      </p:sp>
      <p:pic>
        <p:nvPicPr>
          <p:cNvPr id="4" name="Picture 3" descr="C:\Users\LSmetanka\Documents\My Box Files\NORC(swells@theconsumervoice.org)\Graphics\Logo\NORClogo.jpg"/>
          <p:cNvPicPr>
            <a:picLocks noChangeAspect="1" noChangeArrowheads="1"/>
          </p:cNvPicPr>
          <p:nvPr/>
        </p:nvPicPr>
        <p:blipFill>
          <a:blip r:embed="rId3" cstate="print"/>
          <a:srcRect/>
          <a:stretch>
            <a:fillRect/>
          </a:stretch>
        </p:blipFill>
        <p:spPr bwMode="auto">
          <a:xfrm>
            <a:off x="6665842" y="6298337"/>
            <a:ext cx="2213114" cy="357326"/>
          </a:xfrm>
          <a:prstGeom prst="rect">
            <a:avLst/>
          </a:prstGeom>
          <a:noFill/>
        </p:spPr>
      </p:pic>
    </p:spTree>
    <p:extLst>
      <p:ext uri="{BB962C8B-B14F-4D97-AF65-F5344CB8AC3E}">
        <p14:creationId xmlns="" xmlns:p14="http://schemas.microsoft.com/office/powerpoint/2010/main" val="1554350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endParaRPr lang="en-US" dirty="0"/>
          </a:p>
          <a:p>
            <a:pPr marL="0" indent="0" algn="ctr">
              <a:buNone/>
            </a:pPr>
            <a:r>
              <a:rPr lang="en-US" dirty="0" smtClean="0"/>
              <a:t>Advancing Excellence</a:t>
            </a:r>
            <a:endParaRPr lang="en-US" dirty="0"/>
          </a:p>
          <a:p>
            <a:pPr marL="0" indent="0" algn="ctr">
              <a:buNone/>
            </a:pPr>
            <a:r>
              <a:rPr lang="en-US" dirty="0" smtClean="0">
                <a:hlinkClick r:id="rId3"/>
              </a:rPr>
              <a:t>www.nhqualitycampaign.org</a:t>
            </a:r>
            <a:endParaRPr lang="en-US" dirty="0" smtClean="0"/>
          </a:p>
          <a:p>
            <a:pPr algn="ctr"/>
            <a:endParaRPr lang="en-US" dirty="0" smtClean="0"/>
          </a:p>
          <a:p>
            <a:pPr algn="ctr">
              <a:buNone/>
            </a:pPr>
            <a:r>
              <a:rPr lang="en-US" dirty="0" smtClean="0"/>
              <a:t>Centers for Disease Control</a:t>
            </a:r>
          </a:p>
          <a:p>
            <a:pPr algn="ctr">
              <a:buNone/>
            </a:pPr>
            <a:r>
              <a:rPr lang="en-US" dirty="0" smtClean="0">
                <a:hlinkClick r:id="rId4"/>
              </a:rPr>
              <a:t>www.cdc.gov</a:t>
            </a:r>
            <a:endParaRPr lang="en-US" dirty="0" smtClean="0"/>
          </a:p>
          <a:p>
            <a:pPr algn="ctr">
              <a:buNone/>
            </a:pPr>
            <a:endParaRPr lang="en-US" dirty="0" smtClean="0"/>
          </a:p>
          <a:p>
            <a:pPr marL="0" indent="0" algn="ctr">
              <a:buNone/>
            </a:pPr>
            <a:r>
              <a:rPr lang="en-US" dirty="0" smtClean="0"/>
              <a:t>Long-Term Care Ombudsman Resource Center </a:t>
            </a:r>
            <a:r>
              <a:rPr lang="en-US" dirty="0" smtClean="0">
                <a:hlinkClick r:id="rId5"/>
              </a:rPr>
              <a:t>www.ltcombudsman.org</a:t>
            </a:r>
            <a:endParaRPr lang="en-US" dirty="0" smtClean="0"/>
          </a:p>
          <a:p>
            <a:pPr marL="0" indent="0">
              <a:buNone/>
            </a:pPr>
            <a:endParaRPr lang="en-US" dirty="0"/>
          </a:p>
        </p:txBody>
      </p:sp>
      <p:pic>
        <p:nvPicPr>
          <p:cNvPr id="4" name="Picture 3" descr="C:\Users\LSmetanka\Documents\My Box Files\NORC(swells@theconsumervoice.org)\Graphics\Logo\NORClogo.jpg"/>
          <p:cNvPicPr>
            <a:picLocks noChangeAspect="1" noChangeArrowheads="1"/>
          </p:cNvPicPr>
          <p:nvPr/>
        </p:nvPicPr>
        <p:blipFill>
          <a:blip r:embed="rId6" cstate="print"/>
          <a:srcRect/>
          <a:stretch>
            <a:fillRect/>
          </a:stretch>
        </p:blipFill>
        <p:spPr bwMode="auto">
          <a:xfrm>
            <a:off x="6665842" y="6298337"/>
            <a:ext cx="2213114" cy="35732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08038"/>
          </a:xfrm>
        </p:spPr>
        <p:txBody>
          <a:bodyPr/>
          <a:lstStyle/>
          <a:p>
            <a:r>
              <a:rPr lang="en-US" b="1" dirty="0" smtClean="0"/>
              <a:t>Welcome</a:t>
            </a:r>
            <a:endParaRPr lang="en-US" b="1" dirty="0"/>
          </a:p>
        </p:txBody>
      </p:sp>
      <p:sp>
        <p:nvSpPr>
          <p:cNvPr id="3" name="Content Placeholder 2"/>
          <p:cNvSpPr>
            <a:spLocks noGrp="1"/>
          </p:cNvSpPr>
          <p:nvPr>
            <p:ph idx="1"/>
          </p:nvPr>
        </p:nvSpPr>
        <p:spPr>
          <a:xfrm>
            <a:off x="228600" y="1066800"/>
            <a:ext cx="8686800" cy="5562600"/>
          </a:xfrm>
        </p:spPr>
        <p:txBody>
          <a:bodyPr>
            <a:normAutofit lnSpcReduction="10000"/>
          </a:bodyPr>
          <a:lstStyle/>
          <a:p>
            <a:pPr>
              <a:buNone/>
            </a:pPr>
            <a:endParaRPr lang="en-US" sz="2800" dirty="0" smtClean="0"/>
          </a:p>
          <a:p>
            <a:r>
              <a:rPr lang="en-US" b="1" dirty="0" smtClean="0"/>
              <a:t>Dr. Nimalie D. Stone</a:t>
            </a:r>
            <a:r>
              <a:rPr lang="en-US" dirty="0" smtClean="0"/>
              <a:t>, M.D., M.S</a:t>
            </a:r>
            <a:r>
              <a:rPr lang="en-US" sz="2600" dirty="0" smtClean="0"/>
              <a:t>. infectious disease physician</a:t>
            </a:r>
            <a:r>
              <a:rPr lang="en-US" sz="2800" dirty="0" smtClean="0"/>
              <a:t> </a:t>
            </a:r>
          </a:p>
          <a:p>
            <a:pPr>
              <a:buNone/>
            </a:pPr>
            <a:r>
              <a:rPr lang="en-US" sz="2800" dirty="0" smtClean="0"/>
              <a:t>	</a:t>
            </a:r>
            <a:r>
              <a:rPr lang="en-US" sz="1500" dirty="0" smtClean="0"/>
              <a:t>Division of Healthcare Quality Promotion of the Centers for Disease Control and Prevention  </a:t>
            </a:r>
          </a:p>
          <a:p>
            <a:pPr>
              <a:buNone/>
            </a:pPr>
            <a:r>
              <a:rPr lang="en-US" sz="2100" dirty="0" smtClean="0"/>
              <a:t>       </a:t>
            </a:r>
            <a:r>
              <a:rPr lang="en-US" dirty="0" smtClean="0"/>
              <a:t>  </a:t>
            </a:r>
          </a:p>
          <a:p>
            <a:r>
              <a:rPr lang="en-US" b="1" dirty="0" smtClean="0"/>
              <a:t>Becky A. Kurtz, J.D., </a:t>
            </a:r>
            <a:r>
              <a:rPr lang="en-US" sz="2600" dirty="0" smtClean="0"/>
              <a:t>Director of LTC Ombudsman Programs, </a:t>
            </a:r>
            <a:r>
              <a:rPr lang="en-US" sz="1500" dirty="0" smtClean="0"/>
              <a:t>Administration on Aging, Administration for Community Living, US Department of Health and Human Services</a:t>
            </a:r>
          </a:p>
          <a:p>
            <a:pPr>
              <a:buNone/>
            </a:pPr>
            <a:r>
              <a:rPr lang="en-US" dirty="0" smtClean="0"/>
              <a:t>  </a:t>
            </a:r>
          </a:p>
          <a:p>
            <a:r>
              <a:rPr lang="en-US" b="1" dirty="0" smtClean="0"/>
              <a:t>Lori Smetanka, J.D., </a:t>
            </a:r>
            <a:r>
              <a:rPr lang="en-US" dirty="0" smtClean="0"/>
              <a:t> </a:t>
            </a:r>
            <a:r>
              <a:rPr lang="en-US" sz="2600" dirty="0" smtClean="0"/>
              <a:t>Director, National LTC Ombudsman Resource Center    </a:t>
            </a:r>
            <a:r>
              <a:rPr lang="en-US" dirty="0" smtClean="0"/>
              <a:t>   </a:t>
            </a:r>
          </a:p>
          <a:p>
            <a:pPr algn="ctr">
              <a:buNone/>
            </a:pPr>
            <a:r>
              <a:rPr lang="en-US" dirty="0" smtClean="0"/>
              <a:t>Questions/Answers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oA-126 ACL PPT(sw)3.3.jpg"/>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6629" y="-28527"/>
            <a:ext cx="9144000" cy="6858000"/>
          </a:xfrm>
          <a:prstGeom prst="rect">
            <a:avLst/>
          </a:prstGeom>
        </p:spPr>
      </p:pic>
      <p:sp>
        <p:nvSpPr>
          <p:cNvPr id="4" name="TextBox 3"/>
          <p:cNvSpPr txBox="1"/>
          <p:nvPr/>
        </p:nvSpPr>
        <p:spPr>
          <a:xfrm>
            <a:off x="13651" y="1307592"/>
            <a:ext cx="9144000" cy="1077218"/>
          </a:xfrm>
          <a:prstGeom prst="rect">
            <a:avLst/>
          </a:prstGeom>
          <a:noFill/>
        </p:spPr>
        <p:txBody>
          <a:bodyPr wrap="square" rtlCol="0">
            <a:spAutoFit/>
          </a:bodyPr>
          <a:lstStyle/>
          <a:p>
            <a:pPr algn="ctr"/>
            <a:r>
              <a:rPr lang="en-US" sz="3200" dirty="0" smtClean="0">
                <a:solidFill>
                  <a:schemeClr val="accent1">
                    <a:lumMod val="75000"/>
                  </a:schemeClr>
                </a:solidFill>
              </a:rPr>
              <a:t>Becky A. Kurtz</a:t>
            </a:r>
          </a:p>
          <a:p>
            <a:pPr algn="ctr"/>
            <a:r>
              <a:rPr lang="en-US" sz="3200" dirty="0" smtClean="0">
                <a:solidFill>
                  <a:schemeClr val="accent1">
                    <a:lumMod val="75000"/>
                  </a:schemeClr>
                </a:solidFill>
              </a:rPr>
              <a:t>Director, Office of LTC Ombudsman Programs</a:t>
            </a:r>
            <a:endParaRPr lang="en-US" sz="3200" dirty="0">
              <a:solidFill>
                <a:schemeClr val="accent1">
                  <a:lumMod val="75000"/>
                </a:schemeClr>
              </a:solidFill>
            </a:endParaRPr>
          </a:p>
        </p:txBody>
      </p:sp>
      <p:sp>
        <p:nvSpPr>
          <p:cNvPr id="5" name="TextBox 4"/>
          <p:cNvSpPr txBox="1"/>
          <p:nvPr/>
        </p:nvSpPr>
        <p:spPr>
          <a:xfrm>
            <a:off x="13651" y="2519265"/>
            <a:ext cx="9144000" cy="1015663"/>
          </a:xfrm>
          <a:prstGeom prst="rect">
            <a:avLst/>
          </a:prstGeom>
          <a:noFill/>
        </p:spPr>
        <p:txBody>
          <a:bodyPr wrap="square" rtlCol="0">
            <a:spAutoFit/>
          </a:bodyPr>
          <a:lstStyle/>
          <a:p>
            <a:pPr algn="ctr"/>
            <a:r>
              <a:rPr lang="en-US" sz="2000" dirty="0" smtClean="0">
                <a:solidFill>
                  <a:srgbClr val="00529B"/>
                </a:solidFill>
              </a:rPr>
              <a:t>Administration on Aging</a:t>
            </a:r>
          </a:p>
          <a:p>
            <a:pPr algn="ctr"/>
            <a:r>
              <a:rPr lang="en-US" sz="2000" dirty="0" smtClean="0">
                <a:solidFill>
                  <a:srgbClr val="00529B"/>
                </a:solidFill>
              </a:rPr>
              <a:t>Administration for Community Living</a:t>
            </a:r>
          </a:p>
          <a:p>
            <a:pPr algn="ctr"/>
            <a:r>
              <a:rPr lang="en-US" sz="2000" dirty="0" smtClean="0">
                <a:solidFill>
                  <a:srgbClr val="00529B"/>
                </a:solidFill>
              </a:rPr>
              <a:t>US Department of Health and Human Services</a:t>
            </a:r>
            <a:endParaRPr lang="en-US" sz="2000" dirty="0">
              <a:solidFill>
                <a:srgbClr val="00529B"/>
              </a:solidFill>
            </a:endParaRPr>
          </a:p>
        </p:txBody>
      </p:sp>
      <p:sp>
        <p:nvSpPr>
          <p:cNvPr id="6" name="Slide Number Placeholder 5"/>
          <p:cNvSpPr>
            <a:spLocks noGrp="1"/>
          </p:cNvSpPr>
          <p:nvPr>
            <p:ph type="sldNum" sz="quarter" idx="12"/>
          </p:nvPr>
        </p:nvSpPr>
        <p:spPr/>
        <p:txBody>
          <a:bodyPr/>
          <a:lstStyle/>
          <a:p>
            <a:fld id="{5C8D8FE0-4592-9A49-88BD-87A19177EFBA}" type="slidenum">
              <a:rPr lang="en-US" smtClean="0"/>
              <a:pPr/>
              <a:t>3</a:t>
            </a:fld>
            <a:endParaRPr lang="en-US" dirty="0"/>
          </a:p>
        </p:txBody>
      </p:sp>
    </p:spTree>
    <p:extLst>
      <p:ext uri="{BB962C8B-B14F-4D97-AF65-F5344CB8AC3E}">
        <p14:creationId xmlns="" xmlns:p14="http://schemas.microsoft.com/office/powerpoint/2010/main" val="1981244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oA-126 ACL PPT(sw)3.32.jp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9144"/>
            <a:ext cx="9144000" cy="6858000"/>
          </a:xfrm>
          <a:prstGeom prst="rect">
            <a:avLst/>
          </a:prstGeom>
        </p:spPr>
      </p:pic>
      <p:sp>
        <p:nvSpPr>
          <p:cNvPr id="6" name="TextBox 5"/>
          <p:cNvSpPr txBox="1"/>
          <p:nvPr/>
        </p:nvSpPr>
        <p:spPr>
          <a:xfrm>
            <a:off x="192025" y="1388008"/>
            <a:ext cx="8458200" cy="1261884"/>
          </a:xfrm>
          <a:prstGeom prst="rect">
            <a:avLst/>
          </a:prstGeom>
          <a:noFill/>
        </p:spPr>
        <p:txBody>
          <a:bodyPr wrap="square" rtlCol="0">
            <a:spAutoFit/>
          </a:bodyPr>
          <a:lstStyle/>
          <a:p>
            <a:r>
              <a:rPr lang="en-US" sz="3800" dirty="0" smtClean="0">
                <a:solidFill>
                  <a:srgbClr val="00529B"/>
                </a:solidFill>
              </a:rPr>
              <a:t>ACL encourages State and local-level ombudsman engagement</a:t>
            </a:r>
          </a:p>
        </p:txBody>
      </p:sp>
      <p:sp>
        <p:nvSpPr>
          <p:cNvPr id="7" name="TextBox 6"/>
          <p:cNvSpPr txBox="1"/>
          <p:nvPr/>
        </p:nvSpPr>
        <p:spPr>
          <a:xfrm>
            <a:off x="210498" y="2803780"/>
            <a:ext cx="5238226" cy="2862322"/>
          </a:xfrm>
          <a:prstGeom prst="rect">
            <a:avLst/>
          </a:prstGeom>
          <a:noFill/>
        </p:spPr>
        <p:txBody>
          <a:bodyPr wrap="square" rtlCol="0">
            <a:spAutoFit/>
          </a:bodyPr>
          <a:lstStyle/>
          <a:p>
            <a:pPr>
              <a:lnSpc>
                <a:spcPct val="90000"/>
              </a:lnSpc>
            </a:pPr>
            <a:r>
              <a:rPr lang="en-US" sz="2000" dirty="0" smtClean="0"/>
              <a:t>AoA/ACL encourages States’ LTC Ombudsman Programs – at State and local/regional levels -- to be engaged in LANEs and other AE work to:</a:t>
            </a:r>
          </a:p>
          <a:p>
            <a:pPr>
              <a:lnSpc>
                <a:spcPct val="90000"/>
              </a:lnSpc>
            </a:pPr>
            <a:endParaRPr lang="en-US" sz="2000" dirty="0" smtClean="0"/>
          </a:p>
          <a:p>
            <a:pPr marL="342900" indent="-342900">
              <a:lnSpc>
                <a:spcPct val="90000"/>
              </a:lnSpc>
              <a:buFont typeface="Arial" panose="020B0604020202020204" pitchFamily="34" charset="0"/>
              <a:buChar char="•"/>
            </a:pPr>
            <a:r>
              <a:rPr lang="en-US" sz="2000" dirty="0" smtClean="0"/>
              <a:t> promote quality improvement and person-centered practices in nursing homes across the country;</a:t>
            </a:r>
          </a:p>
          <a:p>
            <a:pPr>
              <a:lnSpc>
                <a:spcPct val="90000"/>
              </a:lnSpc>
            </a:pPr>
            <a:endParaRPr lang="en-US" sz="2000" dirty="0" smtClean="0"/>
          </a:p>
          <a:p>
            <a:pPr marL="342900" indent="-342900">
              <a:lnSpc>
                <a:spcPct val="90000"/>
              </a:lnSpc>
              <a:buFont typeface="Arial" panose="020B0604020202020204" pitchFamily="34" charset="0"/>
              <a:buChar char="•"/>
            </a:pPr>
            <a:r>
              <a:rPr lang="en-US" sz="2000" dirty="0"/>
              <a:t>d</a:t>
            </a:r>
            <a:r>
              <a:rPr lang="en-US" sz="2000" dirty="0" smtClean="0"/>
              <a:t>evelop strategic partnerships to support the interests of nursing home residents.</a:t>
            </a:r>
          </a:p>
        </p:txBody>
      </p:sp>
      <p:sp>
        <p:nvSpPr>
          <p:cNvPr id="8" name="Slide Number Placeholder 7"/>
          <p:cNvSpPr>
            <a:spLocks noGrp="1"/>
          </p:cNvSpPr>
          <p:nvPr>
            <p:ph type="sldNum" sz="quarter" idx="12"/>
          </p:nvPr>
        </p:nvSpPr>
        <p:spPr/>
        <p:txBody>
          <a:bodyPr/>
          <a:lstStyle/>
          <a:p>
            <a:fld id="{5C8D8FE0-4592-9A49-88BD-87A19177EFBA}" type="slidenum">
              <a:rPr lang="en-US" smtClean="0"/>
              <a:pPr/>
              <a:t>4</a:t>
            </a:fld>
            <a:endParaRPr lang="en-US" dirty="0"/>
          </a:p>
        </p:txBody>
      </p:sp>
      <p:pic>
        <p:nvPicPr>
          <p:cNvPr id="9" name="Picture 5" descr="10303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a:xfrm>
            <a:off x="5562599" y="2622183"/>
            <a:ext cx="3306763" cy="3306763"/>
          </a:xfrm>
          <a:prstGeom prst="rect">
            <a:avLst/>
          </a:prstGeom>
          <a:noFill/>
        </p:spPr>
      </p:pic>
    </p:spTree>
    <p:extLst>
      <p:ext uri="{BB962C8B-B14F-4D97-AF65-F5344CB8AC3E}">
        <p14:creationId xmlns="" xmlns:p14="http://schemas.microsoft.com/office/powerpoint/2010/main" val="3408498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oA-126 ACL PPT(sw)3.32.jp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3855" y="0"/>
            <a:ext cx="9144000" cy="6858000"/>
          </a:xfrm>
          <a:prstGeom prst="rect">
            <a:avLst/>
          </a:prstGeom>
        </p:spPr>
      </p:pic>
      <p:sp>
        <p:nvSpPr>
          <p:cNvPr id="6" name="TextBox 5"/>
          <p:cNvSpPr txBox="1"/>
          <p:nvPr/>
        </p:nvSpPr>
        <p:spPr>
          <a:xfrm>
            <a:off x="192025" y="1388008"/>
            <a:ext cx="8458200" cy="1077218"/>
          </a:xfrm>
          <a:prstGeom prst="rect">
            <a:avLst/>
          </a:prstGeom>
          <a:noFill/>
        </p:spPr>
        <p:txBody>
          <a:bodyPr wrap="square" rtlCol="0">
            <a:spAutoFit/>
          </a:bodyPr>
          <a:lstStyle/>
          <a:p>
            <a:r>
              <a:rPr lang="en-US" sz="3200" dirty="0" smtClean="0">
                <a:solidFill>
                  <a:srgbClr val="00529B"/>
                </a:solidFill>
              </a:rPr>
              <a:t>LTCO Program options to support </a:t>
            </a:r>
            <a:r>
              <a:rPr lang="en-US" sz="3200" dirty="0">
                <a:solidFill>
                  <a:srgbClr val="00529B"/>
                </a:solidFill>
              </a:rPr>
              <a:t>n</a:t>
            </a:r>
            <a:r>
              <a:rPr lang="en-US" sz="3200" dirty="0" smtClean="0">
                <a:solidFill>
                  <a:srgbClr val="00529B"/>
                </a:solidFill>
              </a:rPr>
              <a:t>ursing </a:t>
            </a:r>
            <a:r>
              <a:rPr lang="en-US" sz="3200" dirty="0">
                <a:solidFill>
                  <a:srgbClr val="00529B"/>
                </a:solidFill>
              </a:rPr>
              <a:t>h</a:t>
            </a:r>
            <a:r>
              <a:rPr lang="en-US" sz="3200" dirty="0" smtClean="0">
                <a:solidFill>
                  <a:srgbClr val="00529B"/>
                </a:solidFill>
              </a:rPr>
              <a:t>ome </a:t>
            </a:r>
            <a:r>
              <a:rPr lang="en-US" sz="3200" dirty="0">
                <a:solidFill>
                  <a:srgbClr val="00529B"/>
                </a:solidFill>
              </a:rPr>
              <a:t>q</a:t>
            </a:r>
            <a:r>
              <a:rPr lang="en-US" sz="3200" dirty="0" smtClean="0">
                <a:solidFill>
                  <a:srgbClr val="00529B"/>
                </a:solidFill>
              </a:rPr>
              <a:t>uality improvement through AE</a:t>
            </a:r>
          </a:p>
        </p:txBody>
      </p:sp>
      <p:sp>
        <p:nvSpPr>
          <p:cNvPr id="8" name="Slide Number Placeholder 7"/>
          <p:cNvSpPr>
            <a:spLocks noGrp="1"/>
          </p:cNvSpPr>
          <p:nvPr>
            <p:ph type="sldNum" sz="quarter" idx="12"/>
          </p:nvPr>
        </p:nvSpPr>
        <p:spPr/>
        <p:txBody>
          <a:bodyPr/>
          <a:lstStyle/>
          <a:p>
            <a:fld id="{5C8D8FE0-4592-9A49-88BD-87A19177EFBA}" type="slidenum">
              <a:rPr lang="en-US" smtClean="0"/>
              <a:pPr/>
              <a:t>5</a:t>
            </a:fld>
            <a:endParaRPr lang="en-US" dirty="0"/>
          </a:p>
        </p:txBody>
      </p:sp>
      <p:sp>
        <p:nvSpPr>
          <p:cNvPr id="3" name="Rectangle 2"/>
          <p:cNvSpPr/>
          <p:nvPr/>
        </p:nvSpPr>
        <p:spPr>
          <a:xfrm>
            <a:off x="3886200" y="2465226"/>
            <a:ext cx="4764026" cy="2862322"/>
          </a:xfrm>
          <a:prstGeom prst="rect">
            <a:avLst/>
          </a:prstGeom>
        </p:spPr>
        <p:txBody>
          <a:bodyPr wrap="square">
            <a:spAutoFit/>
          </a:bodyPr>
          <a:lstStyle/>
          <a:p>
            <a:r>
              <a:rPr lang="en-US" b="1" dirty="0" smtClean="0"/>
              <a:t>In </a:t>
            </a:r>
            <a:r>
              <a:rPr lang="en-US" b="1" dirty="0"/>
              <a:t>nursing homes that are participating in the </a:t>
            </a:r>
            <a:r>
              <a:rPr lang="en-US" b="1" dirty="0" smtClean="0"/>
              <a:t>campaign: </a:t>
            </a:r>
            <a:endParaRPr lang="en-US" dirty="0"/>
          </a:p>
          <a:p>
            <a:pPr marL="285750" indent="-285750">
              <a:buFont typeface="Arial" panose="020B0604020202020204" pitchFamily="34" charset="0"/>
              <a:buChar char="•"/>
            </a:pPr>
            <a:r>
              <a:rPr lang="en-US" b="1" dirty="0"/>
              <a:t>E</a:t>
            </a:r>
            <a:r>
              <a:rPr lang="en-US" b="1" dirty="0" smtClean="0"/>
              <a:t>ducate</a:t>
            </a:r>
            <a:r>
              <a:rPr lang="en-US" dirty="0" smtClean="0"/>
              <a:t> </a:t>
            </a:r>
            <a:r>
              <a:rPr lang="en-US" dirty="0"/>
              <a:t>residents or </a:t>
            </a:r>
            <a:r>
              <a:rPr lang="en-US" dirty="0" smtClean="0"/>
              <a:t>families/friends </a:t>
            </a:r>
            <a:r>
              <a:rPr lang="en-US" dirty="0"/>
              <a:t>about the </a:t>
            </a:r>
            <a:r>
              <a:rPr lang="en-US" dirty="0" smtClean="0"/>
              <a:t>AE campaign</a:t>
            </a:r>
            <a:r>
              <a:rPr lang="en-US" dirty="0"/>
              <a:t>. </a:t>
            </a:r>
            <a:endParaRPr lang="en-US" dirty="0" smtClean="0"/>
          </a:p>
          <a:p>
            <a:pPr marL="285750" indent="-285750">
              <a:buFont typeface="Arial" panose="020B0604020202020204" pitchFamily="34" charset="0"/>
              <a:buChar char="•"/>
            </a:pPr>
            <a:r>
              <a:rPr lang="en-US" b="1" dirty="0" smtClean="0"/>
              <a:t>Inform</a:t>
            </a:r>
            <a:r>
              <a:rPr lang="en-US" dirty="0" smtClean="0"/>
              <a:t> </a:t>
            </a:r>
            <a:r>
              <a:rPr lang="en-US" dirty="0"/>
              <a:t>residents or </a:t>
            </a:r>
            <a:r>
              <a:rPr lang="en-US" dirty="0" smtClean="0"/>
              <a:t>families/friends </a:t>
            </a:r>
            <a:r>
              <a:rPr lang="en-US" dirty="0"/>
              <a:t>about how they as individuals and as a council can </a:t>
            </a:r>
          </a:p>
          <a:p>
            <a:r>
              <a:rPr lang="en-US" dirty="0" smtClean="0"/>
              <a:t>      participate </a:t>
            </a:r>
            <a:r>
              <a:rPr lang="en-US" dirty="0"/>
              <a:t>in the campaign. </a:t>
            </a:r>
          </a:p>
          <a:p>
            <a:pPr marL="285750" indent="-285750">
              <a:buFont typeface="Arial" panose="020B0604020202020204" pitchFamily="34" charset="0"/>
              <a:buChar char="•"/>
            </a:pPr>
            <a:r>
              <a:rPr lang="en-US" b="1" dirty="0"/>
              <a:t>P</a:t>
            </a:r>
            <a:r>
              <a:rPr lang="en-US" b="1" dirty="0" smtClean="0"/>
              <a:t>repare</a:t>
            </a:r>
            <a:r>
              <a:rPr lang="en-US" dirty="0" smtClean="0"/>
              <a:t> </a:t>
            </a:r>
            <a:r>
              <a:rPr lang="en-US" dirty="0"/>
              <a:t>residents or families and </a:t>
            </a:r>
            <a:r>
              <a:rPr lang="en-US" dirty="0" smtClean="0"/>
              <a:t>friends to </a:t>
            </a:r>
            <a:r>
              <a:rPr lang="en-US" dirty="0"/>
              <a:t>discuss how they can help staff achieve the campaign </a:t>
            </a:r>
            <a:r>
              <a:rPr lang="en-US" dirty="0" smtClean="0"/>
              <a:t>goals</a:t>
            </a:r>
          </a:p>
        </p:txBody>
      </p:sp>
      <p:pic>
        <p:nvPicPr>
          <p:cNvPr id="9" name="Picture 2"/>
          <p:cNvPicPr>
            <a:picLocks noGrp="1" noChangeAspect="1" noChangeArrowheads="1"/>
          </p:cNvPicPr>
          <p:nvPr>
            <p:ph idx="1"/>
          </p:nvPr>
        </p:nvPicPr>
        <p:blipFill>
          <a:blip r:embed="rId3" cstate="print">
            <a:extLst>
              <a:ext uri="{28A0092B-C50C-407E-A947-70E740481C1C}">
                <a14:useLocalDpi xmlns="" xmlns:a14="http://schemas.microsoft.com/office/drawing/2010/main" val="0"/>
              </a:ext>
            </a:extLst>
          </a:blip>
          <a:srcRect/>
          <a:stretch>
            <a:fillRect/>
          </a:stretch>
        </p:blipFill>
        <p:spPr>
          <a:xfrm>
            <a:off x="381000" y="4038600"/>
            <a:ext cx="3429000" cy="2448718"/>
          </a:xfrm>
          <a:noFill/>
        </p:spPr>
      </p:pic>
    </p:spTree>
    <p:extLst>
      <p:ext uri="{BB962C8B-B14F-4D97-AF65-F5344CB8AC3E}">
        <p14:creationId xmlns="" xmlns:p14="http://schemas.microsoft.com/office/powerpoint/2010/main" val="1437360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oA-126 ACL PPT(sw)3.32.jp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3855" y="0"/>
            <a:ext cx="9144000" cy="6858000"/>
          </a:xfrm>
          <a:prstGeom prst="rect">
            <a:avLst/>
          </a:prstGeom>
        </p:spPr>
      </p:pic>
      <p:sp>
        <p:nvSpPr>
          <p:cNvPr id="6" name="TextBox 5"/>
          <p:cNvSpPr txBox="1"/>
          <p:nvPr/>
        </p:nvSpPr>
        <p:spPr>
          <a:xfrm>
            <a:off x="192025" y="1388008"/>
            <a:ext cx="8458200" cy="1077218"/>
          </a:xfrm>
          <a:prstGeom prst="rect">
            <a:avLst/>
          </a:prstGeom>
          <a:noFill/>
        </p:spPr>
        <p:txBody>
          <a:bodyPr wrap="square" rtlCol="0">
            <a:spAutoFit/>
          </a:bodyPr>
          <a:lstStyle/>
          <a:p>
            <a:r>
              <a:rPr lang="en-US" sz="3200" dirty="0" smtClean="0">
                <a:solidFill>
                  <a:srgbClr val="00529B"/>
                </a:solidFill>
              </a:rPr>
              <a:t>LTCO Program options to support </a:t>
            </a:r>
            <a:r>
              <a:rPr lang="en-US" sz="3200" dirty="0">
                <a:solidFill>
                  <a:srgbClr val="00529B"/>
                </a:solidFill>
              </a:rPr>
              <a:t>n</a:t>
            </a:r>
            <a:r>
              <a:rPr lang="en-US" sz="3200" dirty="0" smtClean="0">
                <a:solidFill>
                  <a:srgbClr val="00529B"/>
                </a:solidFill>
              </a:rPr>
              <a:t>ursing </a:t>
            </a:r>
            <a:r>
              <a:rPr lang="en-US" sz="3200" dirty="0">
                <a:solidFill>
                  <a:srgbClr val="00529B"/>
                </a:solidFill>
              </a:rPr>
              <a:t>h</a:t>
            </a:r>
            <a:r>
              <a:rPr lang="en-US" sz="3200" dirty="0" smtClean="0">
                <a:solidFill>
                  <a:srgbClr val="00529B"/>
                </a:solidFill>
              </a:rPr>
              <a:t>ome </a:t>
            </a:r>
            <a:r>
              <a:rPr lang="en-US" sz="3200" dirty="0">
                <a:solidFill>
                  <a:srgbClr val="00529B"/>
                </a:solidFill>
              </a:rPr>
              <a:t>q</a:t>
            </a:r>
            <a:r>
              <a:rPr lang="en-US" sz="3200" dirty="0" smtClean="0">
                <a:solidFill>
                  <a:srgbClr val="00529B"/>
                </a:solidFill>
              </a:rPr>
              <a:t>uality improvement through AE</a:t>
            </a:r>
          </a:p>
        </p:txBody>
      </p:sp>
      <p:sp>
        <p:nvSpPr>
          <p:cNvPr id="8" name="Slide Number Placeholder 7"/>
          <p:cNvSpPr>
            <a:spLocks noGrp="1"/>
          </p:cNvSpPr>
          <p:nvPr>
            <p:ph type="sldNum" sz="quarter" idx="12"/>
          </p:nvPr>
        </p:nvSpPr>
        <p:spPr/>
        <p:txBody>
          <a:bodyPr/>
          <a:lstStyle/>
          <a:p>
            <a:fld id="{5C8D8FE0-4592-9A49-88BD-87A19177EFBA}" type="slidenum">
              <a:rPr lang="en-US" smtClean="0"/>
              <a:pPr/>
              <a:t>6</a:t>
            </a:fld>
            <a:endParaRPr lang="en-US" dirty="0"/>
          </a:p>
        </p:txBody>
      </p:sp>
      <p:sp>
        <p:nvSpPr>
          <p:cNvPr id="3" name="Rectangle 2"/>
          <p:cNvSpPr/>
          <p:nvPr/>
        </p:nvSpPr>
        <p:spPr>
          <a:xfrm>
            <a:off x="13855" y="2465226"/>
            <a:ext cx="5320145" cy="2862322"/>
          </a:xfrm>
          <a:prstGeom prst="rect">
            <a:avLst/>
          </a:prstGeom>
        </p:spPr>
        <p:txBody>
          <a:bodyPr wrap="square">
            <a:spAutoFit/>
          </a:bodyPr>
          <a:lstStyle/>
          <a:p>
            <a:endParaRPr lang="en-US" dirty="0"/>
          </a:p>
          <a:p>
            <a:r>
              <a:rPr lang="en-US" b="1" dirty="0"/>
              <a:t>In nursing homes that are </a:t>
            </a:r>
            <a:r>
              <a:rPr lang="en-US" b="1" u="sng" dirty="0"/>
              <a:t>not</a:t>
            </a:r>
            <a:r>
              <a:rPr lang="en-US" b="1" dirty="0"/>
              <a:t> participating in the campaign </a:t>
            </a:r>
            <a:endParaRPr lang="en-US" dirty="0"/>
          </a:p>
          <a:p>
            <a:pPr marL="285750" indent="-285750">
              <a:buFont typeface="Arial" panose="020B0604020202020204" pitchFamily="34" charset="0"/>
              <a:buChar char="•"/>
            </a:pPr>
            <a:r>
              <a:rPr lang="en-US" b="1" dirty="0"/>
              <a:t>E</a:t>
            </a:r>
            <a:r>
              <a:rPr lang="en-US" b="1" dirty="0" smtClean="0"/>
              <a:t>ducate </a:t>
            </a:r>
            <a:r>
              <a:rPr lang="en-US" dirty="0"/>
              <a:t>residents or </a:t>
            </a:r>
            <a:r>
              <a:rPr lang="en-US" dirty="0" smtClean="0"/>
              <a:t>families/friends </a:t>
            </a:r>
            <a:r>
              <a:rPr lang="en-US" dirty="0"/>
              <a:t>about the </a:t>
            </a:r>
            <a:r>
              <a:rPr lang="en-US" dirty="0" smtClean="0"/>
              <a:t>AE campaign</a:t>
            </a:r>
            <a:r>
              <a:rPr lang="en-US" dirty="0"/>
              <a:t>. </a:t>
            </a:r>
          </a:p>
          <a:p>
            <a:pPr marL="285750" indent="-285750">
              <a:buFont typeface="Arial" panose="020B0604020202020204" pitchFamily="34" charset="0"/>
              <a:buChar char="•"/>
            </a:pPr>
            <a:r>
              <a:rPr lang="en-US" b="1" dirty="0" smtClean="0"/>
              <a:t>Discuss</a:t>
            </a:r>
            <a:r>
              <a:rPr lang="en-US" dirty="0" smtClean="0"/>
              <a:t> how residents or families/friends might encourage the nursing home to join the campaign. </a:t>
            </a:r>
          </a:p>
          <a:p>
            <a:pPr marL="285750" indent="-285750">
              <a:buFont typeface="Arial" panose="020B0604020202020204" pitchFamily="34" charset="0"/>
              <a:buChar char="•"/>
            </a:pPr>
            <a:r>
              <a:rPr lang="en-US" b="1" dirty="0"/>
              <a:t>I</a:t>
            </a:r>
            <a:r>
              <a:rPr lang="en-US" b="1" dirty="0" smtClean="0"/>
              <a:t>nform </a:t>
            </a:r>
            <a:r>
              <a:rPr lang="en-US" dirty="0"/>
              <a:t>residents or </a:t>
            </a:r>
            <a:r>
              <a:rPr lang="en-US" dirty="0" smtClean="0"/>
              <a:t>families/friends </a:t>
            </a:r>
            <a:r>
              <a:rPr lang="en-US" dirty="0"/>
              <a:t>about how they can participate in the campaign even if their nursing home does not. </a:t>
            </a:r>
          </a:p>
        </p:txBody>
      </p:sp>
      <p:pic>
        <p:nvPicPr>
          <p:cNvPr id="7" name="Picture 3" descr="P:\American Indians\images of American Indians\IMG_9810.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334000" y="3896387"/>
            <a:ext cx="3553980" cy="23956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880486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oA-126 ACL PPT(sw)3.32.jp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9144"/>
            <a:ext cx="9144000" cy="6858000"/>
          </a:xfrm>
          <a:prstGeom prst="rect">
            <a:avLst/>
          </a:prstGeom>
        </p:spPr>
      </p:pic>
      <p:sp>
        <p:nvSpPr>
          <p:cNvPr id="6" name="TextBox 5"/>
          <p:cNvSpPr txBox="1"/>
          <p:nvPr/>
        </p:nvSpPr>
        <p:spPr>
          <a:xfrm>
            <a:off x="192025" y="1388008"/>
            <a:ext cx="8458200" cy="1077218"/>
          </a:xfrm>
          <a:prstGeom prst="rect">
            <a:avLst/>
          </a:prstGeom>
          <a:noFill/>
        </p:spPr>
        <p:txBody>
          <a:bodyPr wrap="square" rtlCol="0">
            <a:spAutoFit/>
          </a:bodyPr>
          <a:lstStyle/>
          <a:p>
            <a:r>
              <a:rPr lang="en-US" sz="3200" dirty="0">
                <a:solidFill>
                  <a:srgbClr val="00529B"/>
                </a:solidFill>
              </a:rPr>
              <a:t>LTCO Program options to support nursing home </a:t>
            </a:r>
            <a:r>
              <a:rPr lang="en-US" sz="3200" dirty="0" smtClean="0">
                <a:solidFill>
                  <a:srgbClr val="00529B"/>
                </a:solidFill>
              </a:rPr>
              <a:t>infection control</a:t>
            </a:r>
            <a:endParaRPr lang="en-US" sz="3200" dirty="0">
              <a:solidFill>
                <a:srgbClr val="00529B"/>
              </a:solidFill>
            </a:endParaRPr>
          </a:p>
        </p:txBody>
      </p:sp>
      <p:sp>
        <p:nvSpPr>
          <p:cNvPr id="7" name="TextBox 6"/>
          <p:cNvSpPr txBox="1"/>
          <p:nvPr/>
        </p:nvSpPr>
        <p:spPr>
          <a:xfrm>
            <a:off x="0" y="2803780"/>
            <a:ext cx="8991600" cy="2585323"/>
          </a:xfrm>
          <a:prstGeom prst="rect">
            <a:avLst/>
          </a:prstGeom>
          <a:noFill/>
        </p:spPr>
        <p:txBody>
          <a:bodyPr wrap="square" rtlCol="0">
            <a:spAutoFit/>
          </a:bodyPr>
          <a:lstStyle/>
          <a:p>
            <a:pPr marL="342900" indent="-342900">
              <a:lnSpc>
                <a:spcPct val="90000"/>
              </a:lnSpc>
              <a:buFont typeface="Arial" panose="020B0604020202020204" pitchFamily="34" charset="0"/>
              <a:buChar char="•"/>
            </a:pPr>
            <a:r>
              <a:rPr lang="en-US" sz="2000" b="1" dirty="0" smtClean="0"/>
              <a:t>Learn</a:t>
            </a:r>
            <a:r>
              <a:rPr lang="en-US" sz="2000" dirty="0" smtClean="0"/>
              <a:t> about infection control</a:t>
            </a:r>
          </a:p>
          <a:p>
            <a:pPr marL="800100" lvl="1" indent="-342900">
              <a:lnSpc>
                <a:spcPct val="90000"/>
              </a:lnSpc>
              <a:buFont typeface="Arial" panose="020B0604020202020204" pitchFamily="34" charset="0"/>
              <a:buChar char="•"/>
            </a:pPr>
            <a:r>
              <a:rPr lang="en-US" sz="2000" dirty="0" smtClean="0"/>
              <a:t>Infection control will be less intimidating </a:t>
            </a:r>
            <a:endParaRPr lang="en-US" sz="2000" dirty="0"/>
          </a:p>
          <a:p>
            <a:pPr marL="800100" lvl="1" indent="-342900">
              <a:lnSpc>
                <a:spcPct val="90000"/>
              </a:lnSpc>
              <a:buFont typeface="Arial" panose="020B0604020202020204" pitchFamily="34" charset="0"/>
              <a:buChar char="•"/>
            </a:pPr>
            <a:r>
              <a:rPr lang="en-US" sz="2000" dirty="0" smtClean="0"/>
              <a:t>You will be a better problem-solver and resource</a:t>
            </a:r>
          </a:p>
          <a:p>
            <a:pPr marL="342900" indent="-342900">
              <a:lnSpc>
                <a:spcPct val="90000"/>
              </a:lnSpc>
              <a:buFont typeface="Arial" panose="020B0604020202020204" pitchFamily="34" charset="0"/>
              <a:buChar char="•"/>
            </a:pPr>
            <a:r>
              <a:rPr lang="en-US" sz="2000" b="1" dirty="0" smtClean="0"/>
              <a:t>Communicate and educate </a:t>
            </a:r>
            <a:r>
              <a:rPr lang="en-US" sz="2000" dirty="0" smtClean="0"/>
              <a:t>residents, families/friends, for example:</a:t>
            </a:r>
          </a:p>
          <a:p>
            <a:pPr marL="800100" lvl="1" indent="-342900">
              <a:lnSpc>
                <a:spcPct val="90000"/>
              </a:lnSpc>
              <a:buFont typeface="Arial" panose="020B0604020202020204" pitchFamily="34" charset="0"/>
              <a:buChar char="•"/>
            </a:pPr>
            <a:r>
              <a:rPr lang="en-US" sz="2000" dirty="0" smtClean="0"/>
              <a:t>How is infection control handled in care planning conference conversations?</a:t>
            </a:r>
          </a:p>
          <a:p>
            <a:pPr marL="800100" lvl="1" indent="-342900">
              <a:lnSpc>
                <a:spcPct val="90000"/>
              </a:lnSpc>
              <a:buFont typeface="Arial" panose="020B0604020202020204" pitchFamily="34" charset="0"/>
              <a:buChar char="•"/>
            </a:pPr>
            <a:r>
              <a:rPr lang="en-US" sz="2000" dirty="0" smtClean="0"/>
              <a:t>Are resident and family councils informed? Provide access to the AE consumer fact sheets, suggest guest speakers on the topic</a:t>
            </a:r>
          </a:p>
          <a:p>
            <a:pPr marL="342900" indent="-342900">
              <a:lnSpc>
                <a:spcPct val="90000"/>
              </a:lnSpc>
              <a:buFont typeface="Arial" panose="020B0604020202020204" pitchFamily="34" charset="0"/>
              <a:buChar char="•"/>
            </a:pPr>
            <a:r>
              <a:rPr lang="en-US" sz="2000" b="1" dirty="0" smtClean="0"/>
              <a:t>Direct facility staff </a:t>
            </a:r>
            <a:r>
              <a:rPr lang="en-US" sz="2000" dirty="0" smtClean="0"/>
              <a:t>to AE resources on infection control:</a:t>
            </a:r>
          </a:p>
          <a:p>
            <a:pPr>
              <a:lnSpc>
                <a:spcPct val="90000"/>
              </a:lnSpc>
            </a:pPr>
            <a:r>
              <a:rPr lang="en-US" sz="2000" dirty="0" smtClean="0">
                <a:hlinkClick r:id="rId3"/>
              </a:rPr>
              <a:t>http</a:t>
            </a:r>
            <a:r>
              <a:rPr lang="en-US" sz="2000" dirty="0">
                <a:hlinkClick r:id="rId3"/>
              </a:rPr>
              <a:t>://</a:t>
            </a:r>
            <a:r>
              <a:rPr lang="en-US" sz="2000" dirty="0" smtClean="0">
                <a:hlinkClick r:id="rId3"/>
              </a:rPr>
              <a:t>www.nhqualitycampaign.org/star_index.aspx?controls=infectionsexploregoal</a:t>
            </a:r>
            <a:r>
              <a:rPr lang="en-US" sz="2000" dirty="0" smtClean="0"/>
              <a:t> </a:t>
            </a:r>
          </a:p>
        </p:txBody>
      </p:sp>
      <p:sp>
        <p:nvSpPr>
          <p:cNvPr id="8" name="Slide Number Placeholder 7"/>
          <p:cNvSpPr>
            <a:spLocks noGrp="1"/>
          </p:cNvSpPr>
          <p:nvPr>
            <p:ph type="sldNum" sz="quarter" idx="12"/>
          </p:nvPr>
        </p:nvSpPr>
        <p:spPr/>
        <p:txBody>
          <a:bodyPr/>
          <a:lstStyle/>
          <a:p>
            <a:fld id="{5C8D8FE0-4592-9A49-88BD-87A19177EFBA}" type="slidenum">
              <a:rPr lang="en-US" smtClean="0"/>
              <a:pPr/>
              <a:t>7</a:t>
            </a:fld>
            <a:endParaRPr lang="en-US" dirty="0"/>
          </a:p>
        </p:txBody>
      </p:sp>
    </p:spTree>
    <p:extLst>
      <p:ext uri="{BB962C8B-B14F-4D97-AF65-F5344CB8AC3E}">
        <p14:creationId xmlns="" xmlns:p14="http://schemas.microsoft.com/office/powerpoint/2010/main" val="371399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oA-126 ACL PPT(sw)3.32.jp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9144"/>
            <a:ext cx="9144000" cy="6858000"/>
          </a:xfrm>
          <a:prstGeom prst="rect">
            <a:avLst/>
          </a:prstGeom>
        </p:spPr>
      </p:pic>
      <p:sp>
        <p:nvSpPr>
          <p:cNvPr id="6" name="TextBox 5"/>
          <p:cNvSpPr txBox="1"/>
          <p:nvPr/>
        </p:nvSpPr>
        <p:spPr>
          <a:xfrm>
            <a:off x="192025" y="1388008"/>
            <a:ext cx="8458200" cy="1077218"/>
          </a:xfrm>
          <a:prstGeom prst="rect">
            <a:avLst/>
          </a:prstGeom>
          <a:noFill/>
        </p:spPr>
        <p:txBody>
          <a:bodyPr wrap="square" rtlCol="0">
            <a:spAutoFit/>
          </a:bodyPr>
          <a:lstStyle/>
          <a:p>
            <a:r>
              <a:rPr lang="en-US" sz="3200" dirty="0">
                <a:solidFill>
                  <a:srgbClr val="00529B"/>
                </a:solidFill>
              </a:rPr>
              <a:t>LTCO Program options to support nursing home infection </a:t>
            </a:r>
            <a:r>
              <a:rPr lang="en-US" sz="3200" dirty="0" smtClean="0">
                <a:solidFill>
                  <a:srgbClr val="00529B"/>
                </a:solidFill>
              </a:rPr>
              <a:t>control (cont’d)</a:t>
            </a:r>
          </a:p>
        </p:txBody>
      </p:sp>
      <p:sp>
        <p:nvSpPr>
          <p:cNvPr id="7" name="TextBox 6"/>
          <p:cNvSpPr txBox="1"/>
          <p:nvPr/>
        </p:nvSpPr>
        <p:spPr>
          <a:xfrm>
            <a:off x="210498" y="2803780"/>
            <a:ext cx="8781102" cy="4247317"/>
          </a:xfrm>
          <a:prstGeom prst="rect">
            <a:avLst/>
          </a:prstGeom>
          <a:noFill/>
        </p:spPr>
        <p:txBody>
          <a:bodyPr wrap="square" rtlCol="0">
            <a:spAutoFit/>
          </a:bodyPr>
          <a:lstStyle/>
          <a:p>
            <a:pPr marL="342900" indent="-342900">
              <a:lnSpc>
                <a:spcPct val="90000"/>
              </a:lnSpc>
              <a:buFont typeface="Arial" panose="020B0604020202020204" pitchFamily="34" charset="0"/>
              <a:buChar char="•"/>
            </a:pPr>
            <a:r>
              <a:rPr lang="en-US" sz="2000" b="1" dirty="0" smtClean="0"/>
              <a:t>Observe</a:t>
            </a:r>
            <a:endParaRPr lang="en-US" sz="2000" b="1" dirty="0"/>
          </a:p>
          <a:p>
            <a:pPr marL="800100" lvl="1" indent="-342900">
              <a:lnSpc>
                <a:spcPct val="90000"/>
              </a:lnSpc>
              <a:buFont typeface="Arial" panose="020B0604020202020204" pitchFamily="34" charset="0"/>
              <a:buChar char="•"/>
            </a:pPr>
            <a:r>
              <a:rPr lang="en-US" sz="2000" dirty="0" smtClean="0"/>
              <a:t>How </a:t>
            </a:r>
            <a:r>
              <a:rPr lang="en-US" sz="2000" dirty="0"/>
              <a:t>does the facility practice infection control?</a:t>
            </a:r>
          </a:p>
          <a:p>
            <a:pPr marL="800100" lvl="1" indent="-342900">
              <a:lnSpc>
                <a:spcPct val="90000"/>
              </a:lnSpc>
              <a:buFont typeface="Arial" panose="020B0604020202020204" pitchFamily="34" charset="0"/>
              <a:buChar char="•"/>
            </a:pPr>
            <a:r>
              <a:rPr lang="en-US" sz="2000" dirty="0"/>
              <a:t>H</a:t>
            </a:r>
            <a:r>
              <a:rPr lang="en-US" sz="2000" dirty="0" smtClean="0"/>
              <a:t>ow </a:t>
            </a:r>
            <a:r>
              <a:rPr lang="en-US" sz="2000" dirty="0"/>
              <a:t>does the facility involve residents/families in its infection control practices?</a:t>
            </a:r>
          </a:p>
          <a:p>
            <a:pPr marL="800100" lvl="1" indent="-342900">
              <a:lnSpc>
                <a:spcPct val="90000"/>
              </a:lnSpc>
              <a:buFont typeface="Arial" panose="020B0604020202020204" pitchFamily="34" charset="0"/>
              <a:buChar char="•"/>
            </a:pPr>
            <a:r>
              <a:rPr lang="en-US" sz="2000" dirty="0"/>
              <a:t>I</a:t>
            </a:r>
            <a:r>
              <a:rPr lang="en-US" sz="2000" dirty="0" smtClean="0"/>
              <a:t>s </a:t>
            </a:r>
            <a:r>
              <a:rPr lang="en-US" sz="2000" dirty="0"/>
              <a:t>the facility providing access to the tools that staff need to succeed (e.g., </a:t>
            </a:r>
            <a:r>
              <a:rPr lang="en-US" sz="2000" dirty="0" smtClean="0"/>
              <a:t>hand-washing sinks, </a:t>
            </a:r>
            <a:r>
              <a:rPr lang="en-US" sz="2000" dirty="0"/>
              <a:t>hand sanitizer)</a:t>
            </a:r>
          </a:p>
          <a:p>
            <a:pPr marL="342900" indent="-342900">
              <a:lnSpc>
                <a:spcPct val="90000"/>
              </a:lnSpc>
              <a:buFont typeface="Arial" panose="020B0604020202020204" pitchFamily="34" charset="0"/>
              <a:buChar char="•"/>
            </a:pPr>
            <a:r>
              <a:rPr lang="en-US" sz="2000" b="1" dirty="0"/>
              <a:t>Investigate</a:t>
            </a:r>
            <a:r>
              <a:rPr lang="en-US" sz="2000" dirty="0"/>
              <a:t> complaints </a:t>
            </a:r>
            <a:endParaRPr lang="en-US" sz="2000" dirty="0" smtClean="0"/>
          </a:p>
          <a:p>
            <a:pPr marL="800100" lvl="1" indent="-342900">
              <a:lnSpc>
                <a:spcPct val="90000"/>
              </a:lnSpc>
              <a:buFont typeface="Arial" panose="020B0604020202020204" pitchFamily="34" charset="0"/>
              <a:buChar char="•"/>
            </a:pPr>
            <a:r>
              <a:rPr lang="en-US" sz="2000" dirty="0"/>
              <a:t>K</a:t>
            </a:r>
            <a:r>
              <a:rPr lang="en-US" sz="2000" dirty="0" smtClean="0"/>
              <a:t>now </a:t>
            </a:r>
            <a:r>
              <a:rPr lang="en-US" sz="2000" dirty="0"/>
              <a:t>your </a:t>
            </a:r>
            <a:r>
              <a:rPr lang="en-US" sz="2000" dirty="0" smtClean="0"/>
              <a:t>limitations; get reliable information</a:t>
            </a:r>
          </a:p>
          <a:p>
            <a:pPr marL="800100" lvl="1" indent="-342900">
              <a:lnSpc>
                <a:spcPct val="90000"/>
              </a:lnSpc>
              <a:buFont typeface="Arial" panose="020B0604020202020204" pitchFamily="34" charset="0"/>
              <a:buChar char="•"/>
            </a:pPr>
            <a:r>
              <a:rPr lang="en-US" sz="2000" dirty="0" smtClean="0"/>
              <a:t>Be thoughtful your approach to resolving visitation rights issues with infection control concerns</a:t>
            </a:r>
            <a:endParaRPr lang="en-US" sz="2000" dirty="0"/>
          </a:p>
          <a:p>
            <a:pPr marL="342900" indent="-342900">
              <a:lnSpc>
                <a:spcPct val="90000"/>
              </a:lnSpc>
              <a:buFont typeface="Arial" panose="020B0604020202020204" pitchFamily="34" charset="0"/>
              <a:buChar char="•"/>
            </a:pPr>
            <a:r>
              <a:rPr lang="en-US" sz="2000" b="1" dirty="0"/>
              <a:t>Be a role model </a:t>
            </a:r>
            <a:r>
              <a:rPr lang="en-US" sz="2000" dirty="0"/>
              <a:t>for facility </a:t>
            </a:r>
            <a:r>
              <a:rPr lang="en-US" sz="2000" dirty="0" smtClean="0"/>
              <a:t>staff </a:t>
            </a:r>
            <a:endParaRPr lang="en-US" sz="2000" dirty="0"/>
          </a:p>
          <a:p>
            <a:pPr marL="342900" indent="-342900">
              <a:lnSpc>
                <a:spcPct val="90000"/>
              </a:lnSpc>
              <a:buFont typeface="Arial" panose="020B0604020202020204" pitchFamily="34" charset="0"/>
              <a:buChar char="•"/>
            </a:pPr>
            <a:r>
              <a:rPr lang="en-US" sz="2000" b="1" dirty="0"/>
              <a:t>Support infection control </a:t>
            </a:r>
            <a:r>
              <a:rPr lang="en-US" sz="2000" dirty="0"/>
              <a:t>among ombudsman staff and </a:t>
            </a:r>
            <a:r>
              <a:rPr lang="en-US" sz="2000" dirty="0" smtClean="0"/>
              <a:t>volunteers</a:t>
            </a:r>
          </a:p>
          <a:p>
            <a:pPr marL="800100" lvl="1" indent="-342900">
              <a:lnSpc>
                <a:spcPct val="90000"/>
              </a:lnSpc>
              <a:buFont typeface="Arial" panose="020B0604020202020204" pitchFamily="34" charset="0"/>
              <a:buChar char="•"/>
            </a:pPr>
            <a:r>
              <a:rPr lang="en-US" sz="2000" dirty="0" smtClean="0"/>
              <a:t>E.g., do the staff and volunteers have access to hand sanitizer?</a:t>
            </a:r>
          </a:p>
          <a:p>
            <a:pPr marL="800100" lvl="1" indent="-342900">
              <a:lnSpc>
                <a:spcPct val="90000"/>
              </a:lnSpc>
              <a:buFont typeface="Arial" panose="020B0604020202020204" pitchFamily="34" charset="0"/>
              <a:buChar char="•"/>
            </a:pPr>
            <a:r>
              <a:rPr lang="en-US" sz="2000" dirty="0" smtClean="0"/>
              <a:t>How do LTCOs handle situations when residents have limited visitation?</a:t>
            </a:r>
            <a:endParaRPr lang="en-US" sz="2000" dirty="0"/>
          </a:p>
          <a:p>
            <a:pPr marL="342900" indent="-342900">
              <a:lnSpc>
                <a:spcPct val="90000"/>
              </a:lnSpc>
              <a:buFont typeface="Arial" panose="020B0604020202020204" pitchFamily="34" charset="0"/>
              <a:buChar char="•"/>
            </a:pPr>
            <a:endParaRPr lang="en-US" sz="2000" dirty="0"/>
          </a:p>
        </p:txBody>
      </p:sp>
      <p:sp>
        <p:nvSpPr>
          <p:cNvPr id="8" name="Slide Number Placeholder 7"/>
          <p:cNvSpPr>
            <a:spLocks noGrp="1"/>
          </p:cNvSpPr>
          <p:nvPr>
            <p:ph type="sldNum" sz="quarter" idx="12"/>
          </p:nvPr>
        </p:nvSpPr>
        <p:spPr/>
        <p:txBody>
          <a:bodyPr/>
          <a:lstStyle/>
          <a:p>
            <a:fld id="{5C8D8FE0-4592-9A49-88BD-87A19177EFBA}" type="slidenum">
              <a:rPr lang="en-US" smtClean="0"/>
              <a:pPr/>
              <a:t>8</a:t>
            </a:fld>
            <a:endParaRPr lang="en-US" dirty="0"/>
          </a:p>
        </p:txBody>
      </p:sp>
    </p:spTree>
    <p:extLst>
      <p:ext uri="{BB962C8B-B14F-4D97-AF65-F5344CB8AC3E}">
        <p14:creationId xmlns="" xmlns:p14="http://schemas.microsoft.com/office/powerpoint/2010/main" val="1363180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oA-126 ACL PPT(sw)3.32.jp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9144"/>
            <a:ext cx="9144000" cy="6858000"/>
          </a:xfrm>
          <a:prstGeom prst="rect">
            <a:avLst/>
          </a:prstGeom>
        </p:spPr>
      </p:pic>
      <p:sp>
        <p:nvSpPr>
          <p:cNvPr id="6" name="TextBox 5"/>
          <p:cNvSpPr txBox="1"/>
          <p:nvPr/>
        </p:nvSpPr>
        <p:spPr>
          <a:xfrm>
            <a:off x="192025" y="1388008"/>
            <a:ext cx="8458200" cy="1077218"/>
          </a:xfrm>
          <a:prstGeom prst="rect">
            <a:avLst/>
          </a:prstGeom>
          <a:noFill/>
        </p:spPr>
        <p:txBody>
          <a:bodyPr wrap="square" rtlCol="0">
            <a:spAutoFit/>
          </a:bodyPr>
          <a:lstStyle/>
          <a:p>
            <a:r>
              <a:rPr lang="en-US" sz="3200" dirty="0" smtClean="0">
                <a:solidFill>
                  <a:srgbClr val="00529B"/>
                </a:solidFill>
              </a:rPr>
              <a:t>Messages for resident and family/friends to help improve infection control  </a:t>
            </a:r>
          </a:p>
        </p:txBody>
      </p:sp>
      <p:sp>
        <p:nvSpPr>
          <p:cNvPr id="8" name="Slide Number Placeholder 7"/>
          <p:cNvSpPr>
            <a:spLocks noGrp="1"/>
          </p:cNvSpPr>
          <p:nvPr>
            <p:ph type="sldNum" sz="quarter" idx="12"/>
          </p:nvPr>
        </p:nvSpPr>
        <p:spPr/>
        <p:txBody>
          <a:bodyPr/>
          <a:lstStyle/>
          <a:p>
            <a:fld id="{5C8D8FE0-4592-9A49-88BD-87A19177EFBA}" type="slidenum">
              <a:rPr lang="en-US" smtClean="0"/>
              <a:pPr/>
              <a:t>9</a:t>
            </a:fld>
            <a:endParaRPr lang="en-US" dirty="0"/>
          </a:p>
        </p:txBody>
      </p:sp>
      <p:sp>
        <p:nvSpPr>
          <p:cNvPr id="3" name="Rectangle 2"/>
          <p:cNvSpPr/>
          <p:nvPr/>
        </p:nvSpPr>
        <p:spPr>
          <a:xfrm>
            <a:off x="192025" y="2136339"/>
            <a:ext cx="8723375" cy="4524315"/>
          </a:xfrm>
          <a:prstGeom prst="rect">
            <a:avLst/>
          </a:prstGeom>
        </p:spPr>
        <p:txBody>
          <a:bodyPr wrap="square">
            <a:spAutoFit/>
          </a:bodyPr>
          <a:lstStyle/>
          <a:p>
            <a:endParaRPr lang="en-US" i="1" dirty="0"/>
          </a:p>
          <a:p>
            <a:pPr marL="285750" indent="-285750">
              <a:buFont typeface="Arial" panose="020B0604020202020204" pitchFamily="34" charset="0"/>
              <a:buChar char="•"/>
            </a:pPr>
            <a:r>
              <a:rPr lang="en-US" dirty="0"/>
              <a:t>Tell your caregiver if you have new or worsening diarrhea or stomach pain. </a:t>
            </a:r>
          </a:p>
          <a:p>
            <a:pPr marL="285750" indent="-285750">
              <a:buFont typeface="Arial" panose="020B0604020202020204" pitchFamily="34" charset="0"/>
              <a:buChar char="•"/>
            </a:pPr>
            <a:r>
              <a:rPr lang="en-US" dirty="0"/>
              <a:t>Try to use a separate toilet if you have diarrhea. If you share a toilet with someone with diarrhea, be sure the bathroom is cleaned well before you or others use it. </a:t>
            </a:r>
          </a:p>
          <a:p>
            <a:pPr marL="285750" indent="-285750">
              <a:buFont typeface="Arial" panose="020B0604020202020204" pitchFamily="34" charset="0"/>
              <a:buChar char="•"/>
            </a:pPr>
            <a:r>
              <a:rPr lang="en-US" dirty="0"/>
              <a:t>Always wash your hands after going to the bathroom. </a:t>
            </a:r>
          </a:p>
          <a:p>
            <a:pPr marL="285750" indent="-285750">
              <a:buFont typeface="Arial" panose="020B0604020202020204" pitchFamily="34" charset="0"/>
              <a:buChar char="•"/>
            </a:pPr>
            <a:r>
              <a:rPr lang="en-US" dirty="0"/>
              <a:t>Remind your caregiver to clean hands before caring for you or other people. </a:t>
            </a:r>
          </a:p>
          <a:p>
            <a:pPr marL="285750" indent="-285750">
              <a:buFont typeface="Arial" panose="020B0604020202020204" pitchFamily="34" charset="0"/>
              <a:buChar char="•"/>
            </a:pPr>
            <a:r>
              <a:rPr lang="en-US" dirty="0"/>
              <a:t>Ask your visitors to clean hands before and after they visit. </a:t>
            </a:r>
          </a:p>
          <a:p>
            <a:pPr marL="285750" indent="-285750">
              <a:buFont typeface="Arial" panose="020B0604020202020204" pitchFamily="34" charset="0"/>
              <a:buChar char="•"/>
            </a:pPr>
            <a:r>
              <a:rPr lang="en-US" dirty="0"/>
              <a:t>Always take antibiotics as prescribed by a doctor, but ask questions to understand why the antibiotic is being used. Ask if there are other choices. Remember, the more antibiotics you take, the more at risk you are for C. diff infections. </a:t>
            </a:r>
          </a:p>
          <a:p>
            <a:pPr marL="285750" indent="-285750">
              <a:buFont typeface="Arial" panose="020B0604020202020204" pitchFamily="34" charset="0"/>
              <a:buChar char="•"/>
            </a:pPr>
            <a:r>
              <a:rPr lang="en-US" dirty="0"/>
              <a:t>Encourage your home to work on the Infection Prevention goal in the </a:t>
            </a:r>
            <a:r>
              <a:rPr lang="en-US" dirty="0" smtClean="0"/>
              <a:t>AE </a:t>
            </a:r>
            <a:r>
              <a:rPr lang="en-US" dirty="0"/>
              <a:t>Campaign and make use of the tools and resources on the website. </a:t>
            </a:r>
            <a:endParaRPr lang="en-US" dirty="0" smtClean="0"/>
          </a:p>
          <a:p>
            <a:endParaRPr lang="en-US" dirty="0" smtClean="0"/>
          </a:p>
          <a:p>
            <a:r>
              <a:rPr lang="en-US" dirty="0" smtClean="0"/>
              <a:t>Source:</a:t>
            </a:r>
            <a:endParaRPr lang="en-US" dirty="0">
              <a:hlinkClick r:id="rId3"/>
            </a:endParaRPr>
          </a:p>
          <a:p>
            <a:r>
              <a:rPr lang="en-US" b="1" i="1" dirty="0" smtClean="0">
                <a:hlinkClick r:id="rId3"/>
              </a:rPr>
              <a:t>http</a:t>
            </a:r>
            <a:r>
              <a:rPr lang="en-US" b="1" i="1" dirty="0">
                <a:hlinkClick r:id="rId3"/>
              </a:rPr>
              <a:t>://</a:t>
            </a:r>
            <a:r>
              <a:rPr lang="en-US" b="1" i="1" dirty="0" smtClean="0">
                <a:hlinkClick r:id="rId3"/>
              </a:rPr>
              <a:t>www.nhqualitycampaign.org/files/AE_Factsheet_InfectionsConsumer.pdf</a:t>
            </a:r>
            <a:r>
              <a:rPr lang="en-US" b="1" i="1" dirty="0" smtClean="0"/>
              <a:t> </a:t>
            </a:r>
            <a:endParaRPr lang="en-US" b="1" i="1" dirty="0"/>
          </a:p>
          <a:p>
            <a:endParaRPr lang="en-US" dirty="0"/>
          </a:p>
        </p:txBody>
      </p:sp>
    </p:spTree>
    <p:extLst>
      <p:ext uri="{BB962C8B-B14F-4D97-AF65-F5344CB8AC3E}">
        <p14:creationId xmlns="" xmlns:p14="http://schemas.microsoft.com/office/powerpoint/2010/main" val="3069814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TotalTime>
  <Words>1344</Words>
  <Application>Microsoft Office PowerPoint</Application>
  <PresentationFormat>On-screen Show (4:3)</PresentationFormat>
  <Paragraphs>159</Paragraphs>
  <Slides>18</Slides>
  <Notes>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Advancing Excellence</vt:lpstr>
      <vt:lpstr>Welcome</vt:lpstr>
      <vt:lpstr>Slide 3</vt:lpstr>
      <vt:lpstr>Slide 4</vt:lpstr>
      <vt:lpstr>Slide 5</vt:lpstr>
      <vt:lpstr>Slide 6</vt:lpstr>
      <vt:lpstr>Slide 7</vt:lpstr>
      <vt:lpstr>Slide 8</vt:lpstr>
      <vt:lpstr>Slide 9</vt:lpstr>
      <vt:lpstr>Infection prevention for  long-term care ombudsmen</vt:lpstr>
      <vt:lpstr>Challenge for Facilities</vt:lpstr>
      <vt:lpstr>F241 483.15(a) Dignity</vt:lpstr>
      <vt:lpstr>F441 483.65 Infection Control</vt:lpstr>
      <vt:lpstr>F441 483.65 Infection Control</vt:lpstr>
      <vt:lpstr>F441 483.65 Infection Control</vt:lpstr>
      <vt:lpstr>Other F-Tags to be Considered</vt:lpstr>
      <vt:lpstr>Ombudsman Tips/Strategies</vt:lpstr>
      <vt:lpstr>Resources</vt:lpstr>
    </vt:vector>
  </TitlesOfParts>
  <Company>DHHS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DHHS</dc:creator>
  <cp:lastModifiedBy>Thomas O. Craig</cp:lastModifiedBy>
  <cp:revision>14</cp:revision>
  <dcterms:created xsi:type="dcterms:W3CDTF">2014-01-28T14:16:24Z</dcterms:created>
  <dcterms:modified xsi:type="dcterms:W3CDTF">2014-02-25T18:36:27Z</dcterms:modified>
</cp:coreProperties>
</file>